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Montserrat Bold Italics" charset="1" panose="00000800000000000000"/>
      <p:regular r:id="rId30"/>
    </p:embeddedFont>
    <p:embeddedFont>
      <p:font typeface="Montserrat Ultra-Bold Italics" charset="1" panose="00000900000000000000"/>
      <p:regular r:id="rId31"/>
    </p:embeddedFont>
    <p:embeddedFont>
      <p:font typeface="Montserrat" charset="1" panose="00000500000000000000"/>
      <p:regular r:id="rId32"/>
    </p:embeddedFont>
    <p:embeddedFont>
      <p:font typeface="Montserrat Ultra-Bold" charset="1" panose="00000900000000000000"/>
      <p:regular r:id="rId33"/>
    </p:embeddedFont>
    <p:embeddedFont>
      <p:font typeface="Montserrat Italics"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6122" r="-2520" b="-91699"/>
            </a:stretch>
          </a:blipFill>
        </p:spPr>
      </p:sp>
      <p:sp>
        <p:nvSpPr>
          <p:cNvPr name="AutoShape 3" id="3"/>
          <p:cNvSpPr/>
          <p:nvPr/>
        </p:nvSpPr>
        <p:spPr>
          <a:xfrm rot="-7020778">
            <a:off x="-6402716" y="821505"/>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sp>
        <p:nvSpPr>
          <p:cNvPr name="TextBox 5" id="5"/>
          <p:cNvSpPr txBox="true"/>
          <p:nvPr/>
        </p:nvSpPr>
        <p:spPr>
          <a:xfrm rot="0">
            <a:off x="697089" y="4942648"/>
            <a:ext cx="15670682" cy="4083566"/>
          </a:xfrm>
          <a:prstGeom prst="rect">
            <a:avLst/>
          </a:prstGeom>
        </p:spPr>
        <p:txBody>
          <a:bodyPr anchor="t" rtlCol="false" tIns="0" lIns="0" bIns="0" rIns="0">
            <a:spAutoFit/>
          </a:bodyPr>
          <a:lstStyle/>
          <a:p>
            <a:pPr algn="l">
              <a:lnSpc>
                <a:spcPts val="10490"/>
              </a:lnSpc>
            </a:pPr>
            <a:r>
              <a:rPr lang="en-US" sz="11787" spc="-695">
                <a:solidFill>
                  <a:srgbClr val="FFFFFF"/>
                </a:solidFill>
                <a:latin typeface="Montserrat Bold Italics"/>
                <a:ea typeface="Montserrat Bold Italics"/>
                <a:cs typeface="Montserrat Bold Italics"/>
                <a:sym typeface="Montserrat Bold Italics"/>
              </a:rPr>
              <a:t>COMPANY </a:t>
            </a:r>
          </a:p>
          <a:p>
            <a:pPr algn="l">
              <a:lnSpc>
                <a:spcPts val="10490"/>
              </a:lnSpc>
            </a:pPr>
            <a:r>
              <a:rPr lang="en-US" sz="11787" spc="-695">
                <a:solidFill>
                  <a:srgbClr val="FFFFFF"/>
                </a:solidFill>
                <a:latin typeface="Montserrat Bold Italics"/>
                <a:ea typeface="Montserrat Bold Italics"/>
                <a:cs typeface="Montserrat Bold Italics"/>
                <a:sym typeface="Montserrat Bold Italics"/>
              </a:rPr>
              <a:t>HR DATA ANALYSIS REPORT</a:t>
            </a:r>
          </a:p>
        </p:txBody>
      </p:sp>
      <p:sp>
        <p:nvSpPr>
          <p:cNvPr name="Freeform 6" id="6"/>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2" id="12"/>
          <p:cNvSpPr/>
          <p:nvPr/>
        </p:nvSpPr>
        <p:spPr>
          <a:xfrm rot="0">
            <a:off x="628699" y="2392260"/>
            <a:ext cx="1291530" cy="0"/>
          </a:xfrm>
          <a:prstGeom prst="line">
            <a:avLst/>
          </a:prstGeom>
          <a:ln cap="rnd" w="1905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468752"/>
            <a:ext cx="5111893" cy="3608342"/>
            <a:chOff x="0" y="0"/>
            <a:chExt cx="1500474" cy="1059142"/>
          </a:xfrm>
        </p:grpSpPr>
        <p:sp>
          <p:nvSpPr>
            <p:cNvPr name="Freeform 3" id="3"/>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Freeform 4" id="4"/>
          <p:cNvSpPr/>
          <p:nvPr/>
        </p:nvSpPr>
        <p:spPr>
          <a:xfrm flipH="false" flipV="false" rot="0">
            <a:off x="6655157" y="3120142"/>
            <a:ext cx="11111500" cy="2610173"/>
          </a:xfrm>
          <a:custGeom>
            <a:avLst/>
            <a:gdLst/>
            <a:ahLst/>
            <a:cxnLst/>
            <a:rect r="r" b="b" t="t" l="l"/>
            <a:pathLst>
              <a:path h="2610173" w="11111500">
                <a:moveTo>
                  <a:pt x="0" y="0"/>
                </a:moveTo>
                <a:lnTo>
                  <a:pt x="11111500" y="0"/>
                </a:lnTo>
                <a:lnTo>
                  <a:pt x="11111500" y="2610173"/>
                </a:lnTo>
                <a:lnTo>
                  <a:pt x="0" y="2610173"/>
                </a:lnTo>
                <a:lnTo>
                  <a:pt x="0" y="0"/>
                </a:lnTo>
                <a:close/>
              </a:path>
            </a:pathLst>
          </a:custGeom>
          <a:blipFill>
            <a:blip r:embed="rId2"/>
            <a:stretch>
              <a:fillRect l="0" t="0" r="-15906" b="0"/>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DATA CLEANING PHASE</a:t>
            </a:r>
          </a:p>
        </p:txBody>
      </p:sp>
      <p:sp>
        <p:nvSpPr>
          <p:cNvPr name="TextBox 6" id="6"/>
          <p:cNvSpPr txBox="true"/>
          <p:nvPr/>
        </p:nvSpPr>
        <p:spPr>
          <a:xfrm rot="0">
            <a:off x="1291379" y="3067979"/>
            <a:ext cx="4586535" cy="2302015"/>
          </a:xfrm>
          <a:prstGeom prst="rect">
            <a:avLst/>
          </a:prstGeom>
        </p:spPr>
        <p:txBody>
          <a:bodyPr anchor="t" rtlCol="false" tIns="0" lIns="0" bIns="0" rIns="0">
            <a:spAutoFit/>
          </a:bodyPr>
          <a:lstStyle/>
          <a:p>
            <a:pPr algn="ctr">
              <a:lnSpc>
                <a:spcPts val="4599"/>
              </a:lnSpc>
            </a:pPr>
            <a:r>
              <a:rPr lang="en-US" sz="3537" spc="70">
                <a:solidFill>
                  <a:srgbClr val="FFFFFF"/>
                </a:solidFill>
                <a:latin typeface="Montserrat"/>
                <a:ea typeface="Montserrat"/>
                <a:cs typeface="Montserrat"/>
                <a:sym typeface="Montserrat"/>
              </a:rPr>
              <a:t>4.     Clean salary column that contains values ​​less than 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468752"/>
            <a:ext cx="5111893" cy="3608342"/>
            <a:chOff x="0" y="0"/>
            <a:chExt cx="1500474" cy="1059142"/>
          </a:xfrm>
        </p:grpSpPr>
        <p:sp>
          <p:nvSpPr>
            <p:cNvPr name="Freeform 3" id="3"/>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Freeform 4" id="4"/>
          <p:cNvSpPr/>
          <p:nvPr/>
        </p:nvSpPr>
        <p:spPr>
          <a:xfrm flipH="false" flipV="false" rot="0">
            <a:off x="6315501" y="2468752"/>
            <a:ext cx="12126058" cy="4451632"/>
          </a:xfrm>
          <a:custGeom>
            <a:avLst/>
            <a:gdLst/>
            <a:ahLst/>
            <a:cxnLst/>
            <a:rect r="r" b="b" t="t" l="l"/>
            <a:pathLst>
              <a:path h="4451632" w="12126058">
                <a:moveTo>
                  <a:pt x="0" y="0"/>
                </a:moveTo>
                <a:lnTo>
                  <a:pt x="12126057" y="0"/>
                </a:lnTo>
                <a:lnTo>
                  <a:pt x="12126057" y="4451632"/>
                </a:lnTo>
                <a:lnTo>
                  <a:pt x="0" y="4451632"/>
                </a:lnTo>
                <a:lnTo>
                  <a:pt x="0" y="0"/>
                </a:lnTo>
                <a:close/>
              </a:path>
            </a:pathLst>
          </a:custGeom>
          <a:blipFill>
            <a:blip r:embed="rId2"/>
            <a:stretch>
              <a:fillRect l="0" t="0" r="-12594" b="0"/>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DATA CLEANING PHASE</a:t>
            </a:r>
          </a:p>
        </p:txBody>
      </p:sp>
      <p:sp>
        <p:nvSpPr>
          <p:cNvPr name="TextBox 6" id="6"/>
          <p:cNvSpPr txBox="true"/>
          <p:nvPr/>
        </p:nvSpPr>
        <p:spPr>
          <a:xfrm rot="0">
            <a:off x="1291379" y="2817832"/>
            <a:ext cx="4586535" cy="2881607"/>
          </a:xfrm>
          <a:prstGeom prst="rect">
            <a:avLst/>
          </a:prstGeom>
        </p:spPr>
        <p:txBody>
          <a:bodyPr anchor="t" rtlCol="false" tIns="0" lIns="0" bIns="0" rIns="0">
            <a:spAutoFit/>
          </a:bodyPr>
          <a:lstStyle/>
          <a:p>
            <a:pPr algn="ctr">
              <a:lnSpc>
                <a:spcPts val="4599"/>
              </a:lnSpc>
            </a:pPr>
            <a:r>
              <a:rPr lang="en-US" sz="3537" spc="70">
                <a:solidFill>
                  <a:srgbClr val="FFFFFF"/>
                </a:solidFill>
                <a:latin typeface="Montserrat"/>
                <a:ea typeface="Montserrat"/>
                <a:cs typeface="Montserrat"/>
                <a:sym typeface="Montserrat"/>
              </a:rPr>
              <a:t>5.       Update employees with a salary of zero with the average salary in the job ID</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134937" y="4879476"/>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EXPLORATORY DATA ANALYSIS</a:t>
            </a:r>
            <a:r>
              <a:rPr lang="en-US" sz="4995" spc="-294">
                <a:solidFill>
                  <a:srgbClr val="263F6B"/>
                </a:solidFill>
                <a:latin typeface="Montserrat Ultra-Bold Italics"/>
                <a:ea typeface="Montserrat Ultra-Bold Italics"/>
                <a:cs typeface="Montserrat Ultra-Bold Italics"/>
                <a:sym typeface="Montserrat Ultra-Bold Italics"/>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852647"/>
            <a:ext cx="5111893" cy="2610214"/>
            <a:chOff x="0" y="0"/>
            <a:chExt cx="1500474" cy="766166"/>
          </a:xfrm>
        </p:grpSpPr>
        <p:sp>
          <p:nvSpPr>
            <p:cNvPr name="Freeform 3" id="3"/>
            <p:cNvSpPr/>
            <p:nvPr/>
          </p:nvSpPr>
          <p:spPr>
            <a:xfrm flipH="false" flipV="false" rot="0">
              <a:off x="0" y="0"/>
              <a:ext cx="1500474" cy="766166"/>
            </a:xfrm>
            <a:custGeom>
              <a:avLst/>
              <a:gdLst/>
              <a:ahLst/>
              <a:cxnLst/>
              <a:rect r="r" b="b" t="t" l="l"/>
              <a:pathLst>
                <a:path h="766166" w="1500474">
                  <a:moveTo>
                    <a:pt x="1376013" y="766166"/>
                  </a:moveTo>
                  <a:lnTo>
                    <a:pt x="124460" y="766166"/>
                  </a:lnTo>
                  <a:cubicBezTo>
                    <a:pt x="55880" y="766166"/>
                    <a:pt x="0" y="710286"/>
                    <a:pt x="0" y="641706"/>
                  </a:cubicBezTo>
                  <a:lnTo>
                    <a:pt x="0" y="124460"/>
                  </a:lnTo>
                  <a:cubicBezTo>
                    <a:pt x="0" y="55880"/>
                    <a:pt x="55880" y="0"/>
                    <a:pt x="124460" y="0"/>
                  </a:cubicBezTo>
                  <a:lnTo>
                    <a:pt x="1376014" y="0"/>
                  </a:lnTo>
                  <a:cubicBezTo>
                    <a:pt x="1444594" y="0"/>
                    <a:pt x="1500474" y="55880"/>
                    <a:pt x="1500474" y="124460"/>
                  </a:cubicBezTo>
                  <a:lnTo>
                    <a:pt x="1500474" y="641706"/>
                  </a:lnTo>
                  <a:cubicBezTo>
                    <a:pt x="1500474" y="710286"/>
                    <a:pt x="1444594" y="766166"/>
                    <a:pt x="1376014" y="766166"/>
                  </a:cubicBezTo>
                  <a:close/>
                </a:path>
              </a:pathLst>
            </a:custGeom>
            <a:solidFill>
              <a:srgbClr val="263F6B"/>
            </a:solidFill>
          </p:spPr>
        </p:sp>
      </p:grpSp>
      <p:sp>
        <p:nvSpPr>
          <p:cNvPr name="Freeform 4" id="4"/>
          <p:cNvSpPr/>
          <p:nvPr/>
        </p:nvSpPr>
        <p:spPr>
          <a:xfrm flipH="false" flipV="false" rot="0">
            <a:off x="7794640" y="2561778"/>
            <a:ext cx="5802584" cy="5163444"/>
          </a:xfrm>
          <a:custGeom>
            <a:avLst/>
            <a:gdLst/>
            <a:ahLst/>
            <a:cxnLst/>
            <a:rect r="r" b="b" t="t" l="l"/>
            <a:pathLst>
              <a:path h="5163444" w="5802584">
                <a:moveTo>
                  <a:pt x="0" y="0"/>
                </a:moveTo>
                <a:lnTo>
                  <a:pt x="5802583" y="0"/>
                </a:lnTo>
                <a:lnTo>
                  <a:pt x="5802583" y="5163444"/>
                </a:lnTo>
                <a:lnTo>
                  <a:pt x="0" y="5163444"/>
                </a:lnTo>
                <a:lnTo>
                  <a:pt x="0" y="0"/>
                </a:lnTo>
                <a:close/>
              </a:path>
            </a:pathLst>
          </a:custGeom>
          <a:blipFill>
            <a:blip r:embed="rId2"/>
            <a:stretch>
              <a:fillRect l="-4458" t="-102927" r="-145587" b="0"/>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EXPLORATORY DATA ANALYSIS </a:t>
            </a:r>
          </a:p>
        </p:txBody>
      </p:sp>
      <p:sp>
        <p:nvSpPr>
          <p:cNvPr name="TextBox 6" id="6"/>
          <p:cNvSpPr txBox="true"/>
          <p:nvPr/>
        </p:nvSpPr>
        <p:spPr>
          <a:xfrm rot="0">
            <a:off x="1291379" y="3584279"/>
            <a:ext cx="4586535" cy="1142830"/>
          </a:xfrm>
          <a:prstGeom prst="rect">
            <a:avLst/>
          </a:prstGeom>
        </p:spPr>
        <p:txBody>
          <a:bodyPr anchor="t" rtlCol="false" tIns="0" lIns="0" bIns="0" rIns="0">
            <a:spAutoFit/>
          </a:bodyPr>
          <a:lstStyle/>
          <a:p>
            <a:pPr algn="ctr">
              <a:lnSpc>
                <a:spcPts val="4599"/>
              </a:lnSpc>
            </a:pPr>
            <a:r>
              <a:rPr lang="en-US" sz="3537" spc="70">
                <a:solidFill>
                  <a:srgbClr val="FFFFFF"/>
                </a:solidFill>
                <a:latin typeface="Montserrat"/>
                <a:ea typeface="Montserrat"/>
                <a:cs typeface="Montserrat"/>
                <a:sym typeface="Montserrat"/>
              </a:rPr>
              <a:t>each employee's department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852647"/>
            <a:ext cx="5111893" cy="2610214"/>
            <a:chOff x="0" y="0"/>
            <a:chExt cx="1500474" cy="766166"/>
          </a:xfrm>
        </p:grpSpPr>
        <p:sp>
          <p:nvSpPr>
            <p:cNvPr name="Freeform 3" id="3"/>
            <p:cNvSpPr/>
            <p:nvPr/>
          </p:nvSpPr>
          <p:spPr>
            <a:xfrm flipH="false" flipV="false" rot="0">
              <a:off x="0" y="0"/>
              <a:ext cx="1500474" cy="766166"/>
            </a:xfrm>
            <a:custGeom>
              <a:avLst/>
              <a:gdLst/>
              <a:ahLst/>
              <a:cxnLst/>
              <a:rect r="r" b="b" t="t" l="l"/>
              <a:pathLst>
                <a:path h="766166" w="1500474">
                  <a:moveTo>
                    <a:pt x="1376013" y="766166"/>
                  </a:moveTo>
                  <a:lnTo>
                    <a:pt x="124460" y="766166"/>
                  </a:lnTo>
                  <a:cubicBezTo>
                    <a:pt x="55880" y="766166"/>
                    <a:pt x="0" y="710286"/>
                    <a:pt x="0" y="641706"/>
                  </a:cubicBezTo>
                  <a:lnTo>
                    <a:pt x="0" y="124460"/>
                  </a:lnTo>
                  <a:cubicBezTo>
                    <a:pt x="0" y="55880"/>
                    <a:pt x="55880" y="0"/>
                    <a:pt x="124460" y="0"/>
                  </a:cubicBezTo>
                  <a:lnTo>
                    <a:pt x="1376014" y="0"/>
                  </a:lnTo>
                  <a:cubicBezTo>
                    <a:pt x="1444594" y="0"/>
                    <a:pt x="1500474" y="55880"/>
                    <a:pt x="1500474" y="124460"/>
                  </a:cubicBezTo>
                  <a:lnTo>
                    <a:pt x="1500474" y="641706"/>
                  </a:lnTo>
                  <a:cubicBezTo>
                    <a:pt x="1500474" y="710286"/>
                    <a:pt x="1444594" y="766166"/>
                    <a:pt x="1376014" y="766166"/>
                  </a:cubicBezTo>
                  <a:close/>
                </a:path>
              </a:pathLst>
            </a:custGeom>
            <a:solidFill>
              <a:srgbClr val="263F6B"/>
            </a:solidFill>
          </p:spPr>
        </p:sp>
      </p:grpSp>
      <p:sp>
        <p:nvSpPr>
          <p:cNvPr name="Freeform 4" id="4"/>
          <p:cNvSpPr/>
          <p:nvPr/>
        </p:nvSpPr>
        <p:spPr>
          <a:xfrm flipH="false" flipV="false" rot="0">
            <a:off x="7159165" y="2434762"/>
            <a:ext cx="6367912" cy="5647536"/>
          </a:xfrm>
          <a:custGeom>
            <a:avLst/>
            <a:gdLst/>
            <a:ahLst/>
            <a:cxnLst/>
            <a:rect r="r" b="b" t="t" l="l"/>
            <a:pathLst>
              <a:path h="5647536" w="6367912">
                <a:moveTo>
                  <a:pt x="0" y="0"/>
                </a:moveTo>
                <a:lnTo>
                  <a:pt x="6367912" y="0"/>
                </a:lnTo>
                <a:lnTo>
                  <a:pt x="6367912" y="5647535"/>
                </a:lnTo>
                <a:lnTo>
                  <a:pt x="0" y="5647535"/>
                </a:lnTo>
                <a:lnTo>
                  <a:pt x="0" y="0"/>
                </a:lnTo>
                <a:close/>
              </a:path>
            </a:pathLst>
          </a:custGeom>
          <a:blipFill>
            <a:blip r:embed="rId2"/>
            <a:stretch>
              <a:fillRect l="0" t="-96814" r="-174715" b="0"/>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EXPLORATORY DATA ANALYSIS </a:t>
            </a:r>
          </a:p>
        </p:txBody>
      </p:sp>
      <p:sp>
        <p:nvSpPr>
          <p:cNvPr name="TextBox 6" id="6"/>
          <p:cNvSpPr txBox="true"/>
          <p:nvPr/>
        </p:nvSpPr>
        <p:spPr>
          <a:xfrm rot="0">
            <a:off x="1291379" y="3282255"/>
            <a:ext cx="4586535" cy="1722422"/>
          </a:xfrm>
          <a:prstGeom prst="rect">
            <a:avLst/>
          </a:prstGeom>
        </p:spPr>
        <p:txBody>
          <a:bodyPr anchor="t" rtlCol="false" tIns="0" lIns="0" bIns="0" rIns="0">
            <a:spAutoFit/>
          </a:bodyPr>
          <a:lstStyle/>
          <a:p>
            <a:pPr algn="ctr">
              <a:lnSpc>
                <a:spcPts val="4599"/>
              </a:lnSpc>
            </a:pPr>
            <a:r>
              <a:rPr lang="en-US" sz="3537" spc="70">
                <a:solidFill>
                  <a:srgbClr val="FFFFFF"/>
                </a:solidFill>
                <a:latin typeface="Montserrat"/>
                <a:ea typeface="Montserrat"/>
                <a:cs typeface="Montserrat"/>
                <a:sym typeface="Montserrat"/>
              </a:rPr>
              <a:t>All managers and employees they manage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852647"/>
            <a:ext cx="5111893" cy="2610214"/>
            <a:chOff x="0" y="0"/>
            <a:chExt cx="1500474" cy="766166"/>
          </a:xfrm>
        </p:grpSpPr>
        <p:sp>
          <p:nvSpPr>
            <p:cNvPr name="Freeform 3" id="3"/>
            <p:cNvSpPr/>
            <p:nvPr/>
          </p:nvSpPr>
          <p:spPr>
            <a:xfrm flipH="false" flipV="false" rot="0">
              <a:off x="0" y="0"/>
              <a:ext cx="1500474" cy="766166"/>
            </a:xfrm>
            <a:custGeom>
              <a:avLst/>
              <a:gdLst/>
              <a:ahLst/>
              <a:cxnLst/>
              <a:rect r="r" b="b" t="t" l="l"/>
              <a:pathLst>
                <a:path h="766166" w="1500474">
                  <a:moveTo>
                    <a:pt x="1376013" y="766166"/>
                  </a:moveTo>
                  <a:lnTo>
                    <a:pt x="124460" y="766166"/>
                  </a:lnTo>
                  <a:cubicBezTo>
                    <a:pt x="55880" y="766166"/>
                    <a:pt x="0" y="710286"/>
                    <a:pt x="0" y="641706"/>
                  </a:cubicBezTo>
                  <a:lnTo>
                    <a:pt x="0" y="124460"/>
                  </a:lnTo>
                  <a:cubicBezTo>
                    <a:pt x="0" y="55880"/>
                    <a:pt x="55880" y="0"/>
                    <a:pt x="124460" y="0"/>
                  </a:cubicBezTo>
                  <a:lnTo>
                    <a:pt x="1376014" y="0"/>
                  </a:lnTo>
                  <a:cubicBezTo>
                    <a:pt x="1444594" y="0"/>
                    <a:pt x="1500474" y="55880"/>
                    <a:pt x="1500474" y="124460"/>
                  </a:cubicBezTo>
                  <a:lnTo>
                    <a:pt x="1500474" y="641706"/>
                  </a:lnTo>
                  <a:cubicBezTo>
                    <a:pt x="1500474" y="710286"/>
                    <a:pt x="1444594" y="766166"/>
                    <a:pt x="1376014" y="766166"/>
                  </a:cubicBezTo>
                  <a:close/>
                </a:path>
              </a:pathLst>
            </a:custGeom>
            <a:solidFill>
              <a:srgbClr val="263F6B"/>
            </a:solidFill>
          </p:spPr>
        </p:sp>
      </p:grpSp>
      <p:sp>
        <p:nvSpPr>
          <p:cNvPr name="Freeform 4" id="4"/>
          <p:cNvSpPr/>
          <p:nvPr/>
        </p:nvSpPr>
        <p:spPr>
          <a:xfrm flipH="false" flipV="false" rot="0">
            <a:off x="7620140" y="2852647"/>
            <a:ext cx="6175269" cy="3726681"/>
          </a:xfrm>
          <a:custGeom>
            <a:avLst/>
            <a:gdLst/>
            <a:ahLst/>
            <a:cxnLst/>
            <a:rect r="r" b="b" t="t" l="l"/>
            <a:pathLst>
              <a:path h="3726681" w="6175269">
                <a:moveTo>
                  <a:pt x="0" y="0"/>
                </a:moveTo>
                <a:lnTo>
                  <a:pt x="6175269" y="0"/>
                </a:lnTo>
                <a:lnTo>
                  <a:pt x="6175269" y="3726682"/>
                </a:lnTo>
                <a:lnTo>
                  <a:pt x="0" y="3726682"/>
                </a:lnTo>
                <a:lnTo>
                  <a:pt x="0" y="0"/>
                </a:lnTo>
                <a:close/>
              </a:path>
            </a:pathLst>
          </a:custGeom>
          <a:blipFill>
            <a:blip r:embed="rId2"/>
            <a:stretch>
              <a:fillRect l="0" t="-220122" r="-253404" b="-35062"/>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EXPLORATORY DATA ANALYSIS </a:t>
            </a:r>
          </a:p>
        </p:txBody>
      </p:sp>
      <p:sp>
        <p:nvSpPr>
          <p:cNvPr name="TextBox 6" id="6"/>
          <p:cNvSpPr txBox="true"/>
          <p:nvPr/>
        </p:nvSpPr>
        <p:spPr>
          <a:xfrm rot="0">
            <a:off x="1611499" y="3054532"/>
            <a:ext cx="3946295" cy="1984663"/>
          </a:xfrm>
          <a:prstGeom prst="rect">
            <a:avLst/>
          </a:prstGeom>
        </p:spPr>
        <p:txBody>
          <a:bodyPr anchor="t" rtlCol="false" tIns="0" lIns="0" bIns="0" rIns="0">
            <a:spAutoFit/>
          </a:bodyPr>
          <a:lstStyle/>
          <a:p>
            <a:pPr algn="ctr">
              <a:lnSpc>
                <a:spcPts val="3957"/>
              </a:lnSpc>
            </a:pPr>
            <a:r>
              <a:rPr lang="en-US" sz="3043" spc="60">
                <a:solidFill>
                  <a:srgbClr val="FFFFFF"/>
                </a:solidFill>
                <a:latin typeface="Montserrat"/>
                <a:ea typeface="Montserrat"/>
                <a:cs typeface="Montserrat"/>
                <a:sym typeface="Montserrat"/>
              </a:rPr>
              <a:t>Number of employees managed by each manager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852647"/>
            <a:ext cx="5111893" cy="2610214"/>
            <a:chOff x="0" y="0"/>
            <a:chExt cx="1500474" cy="766166"/>
          </a:xfrm>
        </p:grpSpPr>
        <p:sp>
          <p:nvSpPr>
            <p:cNvPr name="Freeform 3" id="3"/>
            <p:cNvSpPr/>
            <p:nvPr/>
          </p:nvSpPr>
          <p:spPr>
            <a:xfrm flipH="false" flipV="false" rot="0">
              <a:off x="0" y="0"/>
              <a:ext cx="1500474" cy="766166"/>
            </a:xfrm>
            <a:custGeom>
              <a:avLst/>
              <a:gdLst/>
              <a:ahLst/>
              <a:cxnLst/>
              <a:rect r="r" b="b" t="t" l="l"/>
              <a:pathLst>
                <a:path h="766166" w="1500474">
                  <a:moveTo>
                    <a:pt x="1376013" y="766166"/>
                  </a:moveTo>
                  <a:lnTo>
                    <a:pt x="124460" y="766166"/>
                  </a:lnTo>
                  <a:cubicBezTo>
                    <a:pt x="55880" y="766166"/>
                    <a:pt x="0" y="710286"/>
                    <a:pt x="0" y="641706"/>
                  </a:cubicBezTo>
                  <a:lnTo>
                    <a:pt x="0" y="124460"/>
                  </a:lnTo>
                  <a:cubicBezTo>
                    <a:pt x="0" y="55880"/>
                    <a:pt x="55880" y="0"/>
                    <a:pt x="124460" y="0"/>
                  </a:cubicBezTo>
                  <a:lnTo>
                    <a:pt x="1376014" y="0"/>
                  </a:lnTo>
                  <a:cubicBezTo>
                    <a:pt x="1444594" y="0"/>
                    <a:pt x="1500474" y="55880"/>
                    <a:pt x="1500474" y="124460"/>
                  </a:cubicBezTo>
                  <a:lnTo>
                    <a:pt x="1500474" y="641706"/>
                  </a:lnTo>
                  <a:cubicBezTo>
                    <a:pt x="1500474" y="710286"/>
                    <a:pt x="1444594" y="766166"/>
                    <a:pt x="1376014" y="766166"/>
                  </a:cubicBezTo>
                  <a:close/>
                </a:path>
              </a:pathLst>
            </a:custGeom>
            <a:solidFill>
              <a:srgbClr val="263F6B"/>
            </a:solidFill>
          </p:spPr>
        </p:sp>
      </p:grpSp>
      <p:sp>
        <p:nvSpPr>
          <p:cNvPr name="Freeform 4" id="4"/>
          <p:cNvSpPr/>
          <p:nvPr/>
        </p:nvSpPr>
        <p:spPr>
          <a:xfrm flipH="false" flipV="false" rot="0">
            <a:off x="7545584" y="2852647"/>
            <a:ext cx="7247418" cy="3361391"/>
          </a:xfrm>
          <a:custGeom>
            <a:avLst/>
            <a:gdLst/>
            <a:ahLst/>
            <a:cxnLst/>
            <a:rect r="r" b="b" t="t" l="l"/>
            <a:pathLst>
              <a:path h="3361391" w="7247418">
                <a:moveTo>
                  <a:pt x="0" y="0"/>
                </a:moveTo>
                <a:lnTo>
                  <a:pt x="7247418" y="0"/>
                </a:lnTo>
                <a:lnTo>
                  <a:pt x="7247418" y="3361391"/>
                </a:lnTo>
                <a:lnTo>
                  <a:pt x="0" y="3361391"/>
                </a:lnTo>
                <a:lnTo>
                  <a:pt x="0" y="0"/>
                </a:lnTo>
                <a:close/>
              </a:path>
            </a:pathLst>
          </a:custGeom>
          <a:blipFill>
            <a:blip r:embed="rId2"/>
            <a:stretch>
              <a:fillRect l="0" t="-214540" r="-97201" b="-97337"/>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EXPLORATORY DATA ANALYSIS </a:t>
            </a:r>
          </a:p>
        </p:txBody>
      </p:sp>
      <p:sp>
        <p:nvSpPr>
          <p:cNvPr name="TextBox 6" id="6"/>
          <p:cNvSpPr txBox="true"/>
          <p:nvPr/>
        </p:nvSpPr>
        <p:spPr>
          <a:xfrm rot="0">
            <a:off x="1291379" y="3282255"/>
            <a:ext cx="4586535" cy="1722422"/>
          </a:xfrm>
          <a:prstGeom prst="rect">
            <a:avLst/>
          </a:prstGeom>
        </p:spPr>
        <p:txBody>
          <a:bodyPr anchor="t" rtlCol="false" tIns="0" lIns="0" bIns="0" rIns="0">
            <a:spAutoFit/>
          </a:bodyPr>
          <a:lstStyle/>
          <a:p>
            <a:pPr algn="ctr">
              <a:lnSpc>
                <a:spcPts val="4599"/>
              </a:lnSpc>
            </a:pPr>
            <a:r>
              <a:rPr lang="en-US" sz="3537" spc="70">
                <a:solidFill>
                  <a:srgbClr val="FFFFFF"/>
                </a:solidFill>
                <a:latin typeface="Montserrat"/>
                <a:ea typeface="Montserrat"/>
                <a:cs typeface="Montserrat"/>
                <a:sym typeface="Montserrat"/>
              </a:rPr>
              <a:t>Number of employee at each job title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852647"/>
            <a:ext cx="5111893" cy="2978064"/>
            <a:chOff x="0" y="0"/>
            <a:chExt cx="1500474" cy="874139"/>
          </a:xfrm>
        </p:grpSpPr>
        <p:sp>
          <p:nvSpPr>
            <p:cNvPr name="Freeform 3" id="3"/>
            <p:cNvSpPr/>
            <p:nvPr/>
          </p:nvSpPr>
          <p:spPr>
            <a:xfrm flipH="false" flipV="false" rot="0">
              <a:off x="0" y="0"/>
              <a:ext cx="1500474" cy="874139"/>
            </a:xfrm>
            <a:custGeom>
              <a:avLst/>
              <a:gdLst/>
              <a:ahLst/>
              <a:cxnLst/>
              <a:rect r="r" b="b" t="t" l="l"/>
              <a:pathLst>
                <a:path h="874139" w="1500474">
                  <a:moveTo>
                    <a:pt x="1376013" y="874139"/>
                  </a:moveTo>
                  <a:lnTo>
                    <a:pt x="124460" y="874139"/>
                  </a:lnTo>
                  <a:cubicBezTo>
                    <a:pt x="55880" y="874139"/>
                    <a:pt x="0" y="818259"/>
                    <a:pt x="0" y="749679"/>
                  </a:cubicBezTo>
                  <a:lnTo>
                    <a:pt x="0" y="124460"/>
                  </a:lnTo>
                  <a:cubicBezTo>
                    <a:pt x="0" y="55880"/>
                    <a:pt x="55880" y="0"/>
                    <a:pt x="124460" y="0"/>
                  </a:cubicBezTo>
                  <a:lnTo>
                    <a:pt x="1376014" y="0"/>
                  </a:lnTo>
                  <a:cubicBezTo>
                    <a:pt x="1444594" y="0"/>
                    <a:pt x="1500474" y="55880"/>
                    <a:pt x="1500474" y="124460"/>
                  </a:cubicBezTo>
                  <a:lnTo>
                    <a:pt x="1500474" y="749679"/>
                  </a:lnTo>
                  <a:cubicBezTo>
                    <a:pt x="1500474" y="818259"/>
                    <a:pt x="1444594" y="874139"/>
                    <a:pt x="1376014" y="874139"/>
                  </a:cubicBezTo>
                  <a:close/>
                </a:path>
              </a:pathLst>
            </a:custGeom>
            <a:solidFill>
              <a:srgbClr val="263F6B"/>
            </a:solidFill>
          </p:spPr>
        </p:sp>
      </p:grpSp>
      <p:sp>
        <p:nvSpPr>
          <p:cNvPr name="Freeform 4" id="4"/>
          <p:cNvSpPr/>
          <p:nvPr/>
        </p:nvSpPr>
        <p:spPr>
          <a:xfrm flipH="false" flipV="false" rot="0">
            <a:off x="6655155" y="2852647"/>
            <a:ext cx="10712376" cy="2559348"/>
          </a:xfrm>
          <a:custGeom>
            <a:avLst/>
            <a:gdLst/>
            <a:ahLst/>
            <a:cxnLst/>
            <a:rect r="r" b="b" t="t" l="l"/>
            <a:pathLst>
              <a:path h="2559348" w="10712376">
                <a:moveTo>
                  <a:pt x="0" y="0"/>
                </a:moveTo>
                <a:lnTo>
                  <a:pt x="10712377" y="0"/>
                </a:lnTo>
                <a:lnTo>
                  <a:pt x="10712377" y="2559348"/>
                </a:lnTo>
                <a:lnTo>
                  <a:pt x="0" y="2559348"/>
                </a:lnTo>
                <a:lnTo>
                  <a:pt x="0" y="0"/>
                </a:lnTo>
                <a:close/>
              </a:path>
            </a:pathLst>
          </a:custGeom>
          <a:blipFill>
            <a:blip r:embed="rId2"/>
            <a:stretch>
              <a:fillRect l="0" t="-209226" r="-14885" b="0"/>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EXPLORATORY DATA ANALYSIS </a:t>
            </a:r>
          </a:p>
        </p:txBody>
      </p:sp>
      <p:sp>
        <p:nvSpPr>
          <p:cNvPr name="TextBox 6" id="6"/>
          <p:cNvSpPr txBox="true"/>
          <p:nvPr/>
        </p:nvSpPr>
        <p:spPr>
          <a:xfrm rot="0">
            <a:off x="1646589" y="3107545"/>
            <a:ext cx="3876115" cy="2439694"/>
          </a:xfrm>
          <a:prstGeom prst="rect">
            <a:avLst/>
          </a:prstGeom>
        </p:spPr>
        <p:txBody>
          <a:bodyPr anchor="t" rtlCol="false" tIns="0" lIns="0" bIns="0" rIns="0">
            <a:spAutoFit/>
          </a:bodyPr>
          <a:lstStyle/>
          <a:p>
            <a:pPr algn="ctr">
              <a:lnSpc>
                <a:spcPts val="3886"/>
              </a:lnSpc>
            </a:pPr>
            <a:r>
              <a:rPr lang="en-US" sz="2989" spc="59">
                <a:solidFill>
                  <a:srgbClr val="FFFFFF"/>
                </a:solidFill>
                <a:latin typeface="Montserrat"/>
                <a:ea typeface="Montserrat"/>
                <a:cs typeface="Montserrat"/>
                <a:sym typeface="Montserrat"/>
              </a:rPr>
              <a:t>Comparison between employee salaries with the salaries set by the company.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852647"/>
            <a:ext cx="5111893" cy="2610214"/>
            <a:chOff x="0" y="0"/>
            <a:chExt cx="1500474" cy="766166"/>
          </a:xfrm>
        </p:grpSpPr>
        <p:sp>
          <p:nvSpPr>
            <p:cNvPr name="Freeform 3" id="3"/>
            <p:cNvSpPr/>
            <p:nvPr/>
          </p:nvSpPr>
          <p:spPr>
            <a:xfrm flipH="false" flipV="false" rot="0">
              <a:off x="0" y="0"/>
              <a:ext cx="1500474" cy="766166"/>
            </a:xfrm>
            <a:custGeom>
              <a:avLst/>
              <a:gdLst/>
              <a:ahLst/>
              <a:cxnLst/>
              <a:rect r="r" b="b" t="t" l="l"/>
              <a:pathLst>
                <a:path h="766166" w="1500474">
                  <a:moveTo>
                    <a:pt x="1376013" y="766166"/>
                  </a:moveTo>
                  <a:lnTo>
                    <a:pt x="124460" y="766166"/>
                  </a:lnTo>
                  <a:cubicBezTo>
                    <a:pt x="55880" y="766166"/>
                    <a:pt x="0" y="710286"/>
                    <a:pt x="0" y="641706"/>
                  </a:cubicBezTo>
                  <a:lnTo>
                    <a:pt x="0" y="124460"/>
                  </a:lnTo>
                  <a:cubicBezTo>
                    <a:pt x="0" y="55880"/>
                    <a:pt x="55880" y="0"/>
                    <a:pt x="124460" y="0"/>
                  </a:cubicBezTo>
                  <a:lnTo>
                    <a:pt x="1376014" y="0"/>
                  </a:lnTo>
                  <a:cubicBezTo>
                    <a:pt x="1444594" y="0"/>
                    <a:pt x="1500474" y="55880"/>
                    <a:pt x="1500474" y="124460"/>
                  </a:cubicBezTo>
                  <a:lnTo>
                    <a:pt x="1500474" y="641706"/>
                  </a:lnTo>
                  <a:cubicBezTo>
                    <a:pt x="1500474" y="710286"/>
                    <a:pt x="1444594" y="766166"/>
                    <a:pt x="1376014" y="766166"/>
                  </a:cubicBezTo>
                  <a:close/>
                </a:path>
              </a:pathLst>
            </a:custGeom>
            <a:solidFill>
              <a:srgbClr val="263F6B"/>
            </a:solidFill>
          </p:spPr>
        </p:sp>
      </p:grpSp>
      <p:sp>
        <p:nvSpPr>
          <p:cNvPr name="Freeform 4" id="4"/>
          <p:cNvSpPr/>
          <p:nvPr/>
        </p:nvSpPr>
        <p:spPr>
          <a:xfrm flipH="false" flipV="false" rot="0">
            <a:off x="6747275" y="2852647"/>
            <a:ext cx="10114997" cy="2570799"/>
          </a:xfrm>
          <a:custGeom>
            <a:avLst/>
            <a:gdLst/>
            <a:ahLst/>
            <a:cxnLst/>
            <a:rect r="r" b="b" t="t" l="l"/>
            <a:pathLst>
              <a:path h="2570799" w="10114997">
                <a:moveTo>
                  <a:pt x="0" y="0"/>
                </a:moveTo>
                <a:lnTo>
                  <a:pt x="10114997" y="0"/>
                </a:lnTo>
                <a:lnTo>
                  <a:pt x="10114997" y="2570800"/>
                </a:lnTo>
                <a:lnTo>
                  <a:pt x="0" y="2570800"/>
                </a:lnTo>
                <a:lnTo>
                  <a:pt x="0" y="0"/>
                </a:lnTo>
                <a:close/>
              </a:path>
            </a:pathLst>
          </a:custGeom>
          <a:blipFill>
            <a:blip r:embed="rId2"/>
            <a:stretch>
              <a:fillRect l="0" t="-317180" r="-52807" b="0"/>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EXPLORATORY DATA ANALYSIS </a:t>
            </a:r>
          </a:p>
        </p:txBody>
      </p:sp>
      <p:sp>
        <p:nvSpPr>
          <p:cNvPr name="TextBox 6" id="6"/>
          <p:cNvSpPr txBox="true"/>
          <p:nvPr/>
        </p:nvSpPr>
        <p:spPr>
          <a:xfrm rot="0">
            <a:off x="1291379" y="3584279"/>
            <a:ext cx="4586535" cy="1142830"/>
          </a:xfrm>
          <a:prstGeom prst="rect">
            <a:avLst/>
          </a:prstGeom>
        </p:spPr>
        <p:txBody>
          <a:bodyPr anchor="t" rtlCol="false" tIns="0" lIns="0" bIns="0" rIns="0">
            <a:spAutoFit/>
          </a:bodyPr>
          <a:lstStyle/>
          <a:p>
            <a:pPr algn="ctr">
              <a:lnSpc>
                <a:spcPts val="4599"/>
              </a:lnSpc>
            </a:pPr>
            <a:r>
              <a:rPr lang="en-US" sz="3537" spc="70">
                <a:solidFill>
                  <a:srgbClr val="FFFFFF"/>
                </a:solidFill>
                <a:latin typeface="Montserrat"/>
                <a:ea typeface="Montserrat"/>
                <a:cs typeface="Montserrat"/>
                <a:sym typeface="Montserrat"/>
              </a:rPr>
              <a:t>Promoted employees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852647"/>
            <a:ext cx="5111893" cy="2610214"/>
            <a:chOff x="0" y="0"/>
            <a:chExt cx="1500474" cy="766166"/>
          </a:xfrm>
        </p:grpSpPr>
        <p:sp>
          <p:nvSpPr>
            <p:cNvPr name="Freeform 3" id="3"/>
            <p:cNvSpPr/>
            <p:nvPr/>
          </p:nvSpPr>
          <p:spPr>
            <a:xfrm flipH="false" flipV="false" rot="0">
              <a:off x="0" y="0"/>
              <a:ext cx="1500474" cy="766166"/>
            </a:xfrm>
            <a:custGeom>
              <a:avLst/>
              <a:gdLst/>
              <a:ahLst/>
              <a:cxnLst/>
              <a:rect r="r" b="b" t="t" l="l"/>
              <a:pathLst>
                <a:path h="766166" w="1500474">
                  <a:moveTo>
                    <a:pt x="1376013" y="766166"/>
                  </a:moveTo>
                  <a:lnTo>
                    <a:pt x="124460" y="766166"/>
                  </a:lnTo>
                  <a:cubicBezTo>
                    <a:pt x="55880" y="766166"/>
                    <a:pt x="0" y="710286"/>
                    <a:pt x="0" y="641706"/>
                  </a:cubicBezTo>
                  <a:lnTo>
                    <a:pt x="0" y="124460"/>
                  </a:lnTo>
                  <a:cubicBezTo>
                    <a:pt x="0" y="55880"/>
                    <a:pt x="55880" y="0"/>
                    <a:pt x="124460" y="0"/>
                  </a:cubicBezTo>
                  <a:lnTo>
                    <a:pt x="1376014" y="0"/>
                  </a:lnTo>
                  <a:cubicBezTo>
                    <a:pt x="1444594" y="0"/>
                    <a:pt x="1500474" y="55880"/>
                    <a:pt x="1500474" y="124460"/>
                  </a:cubicBezTo>
                  <a:lnTo>
                    <a:pt x="1500474" y="641706"/>
                  </a:lnTo>
                  <a:cubicBezTo>
                    <a:pt x="1500474" y="710286"/>
                    <a:pt x="1444594" y="766166"/>
                    <a:pt x="1376014" y="766166"/>
                  </a:cubicBezTo>
                  <a:close/>
                </a:path>
              </a:pathLst>
            </a:custGeom>
            <a:solidFill>
              <a:srgbClr val="263F6B"/>
            </a:solidFill>
          </p:spPr>
        </p:sp>
      </p:grpSp>
      <p:sp>
        <p:nvSpPr>
          <p:cNvPr name="Freeform 4" id="4"/>
          <p:cNvSpPr/>
          <p:nvPr/>
        </p:nvSpPr>
        <p:spPr>
          <a:xfrm flipH="false" flipV="false" rot="0">
            <a:off x="6815772" y="2852647"/>
            <a:ext cx="10443528" cy="2927652"/>
          </a:xfrm>
          <a:custGeom>
            <a:avLst/>
            <a:gdLst/>
            <a:ahLst/>
            <a:cxnLst/>
            <a:rect r="r" b="b" t="t" l="l"/>
            <a:pathLst>
              <a:path h="2927652" w="10443528">
                <a:moveTo>
                  <a:pt x="0" y="0"/>
                </a:moveTo>
                <a:lnTo>
                  <a:pt x="10443528" y="0"/>
                </a:lnTo>
                <a:lnTo>
                  <a:pt x="10443528" y="2927652"/>
                </a:lnTo>
                <a:lnTo>
                  <a:pt x="0" y="2927652"/>
                </a:lnTo>
                <a:lnTo>
                  <a:pt x="0" y="0"/>
                </a:lnTo>
                <a:close/>
              </a:path>
            </a:pathLst>
          </a:custGeom>
          <a:blipFill>
            <a:blip r:embed="rId2"/>
            <a:stretch>
              <a:fillRect l="0" t="-257253" r="-95273" b="0"/>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EXPLORATORY DATA ANALYSIS </a:t>
            </a:r>
          </a:p>
        </p:txBody>
      </p:sp>
      <p:sp>
        <p:nvSpPr>
          <p:cNvPr name="TextBox 6" id="6"/>
          <p:cNvSpPr txBox="true"/>
          <p:nvPr/>
        </p:nvSpPr>
        <p:spPr>
          <a:xfrm rot="0">
            <a:off x="1938337" y="2970046"/>
            <a:ext cx="3292619" cy="2492816"/>
          </a:xfrm>
          <a:prstGeom prst="rect">
            <a:avLst/>
          </a:prstGeom>
        </p:spPr>
        <p:txBody>
          <a:bodyPr anchor="t" rtlCol="false" tIns="0" lIns="0" bIns="0" rIns="0">
            <a:spAutoFit/>
          </a:bodyPr>
          <a:lstStyle/>
          <a:p>
            <a:pPr algn="ctr">
              <a:lnSpc>
                <a:spcPts val="3301"/>
              </a:lnSpc>
            </a:pPr>
            <a:r>
              <a:rPr lang="en-US" sz="2539" spc="50">
                <a:solidFill>
                  <a:srgbClr val="FFFFFF"/>
                </a:solidFill>
                <a:latin typeface="Montserrat"/>
                <a:ea typeface="Montserrat"/>
                <a:cs typeface="Montserrat"/>
                <a:sym typeface="Montserrat"/>
              </a:rPr>
              <a:t>number of employee and salary information at each department</a:t>
            </a:r>
          </a:p>
          <a:p>
            <a:pPr algn="ctr">
              <a:lnSpc>
                <a:spcPts val="330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3703457"/>
            <a:ext cx="16230600" cy="5554843"/>
          </a:xfrm>
          <a:prstGeom prst="rect">
            <a:avLst/>
          </a:prstGeom>
          <a:solidFill>
            <a:srgbClr val="213559"/>
          </a:solidFill>
        </p:spPr>
      </p:sp>
      <p:grpSp>
        <p:nvGrpSpPr>
          <p:cNvPr name="Group 5" id="5"/>
          <p:cNvGrpSpPr/>
          <p:nvPr/>
        </p:nvGrpSpPr>
        <p:grpSpPr>
          <a:xfrm rot="0">
            <a:off x="9639230" y="-203728"/>
            <a:ext cx="8944351" cy="10694456"/>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8801" t="0" r="-50549" b="0"/>
              </a:stretch>
            </a:blipFill>
          </p:spPr>
        </p:sp>
      </p:grpSp>
      <p:sp>
        <p:nvSpPr>
          <p:cNvPr name="TextBox 7" id="7"/>
          <p:cNvSpPr txBox="true"/>
          <p:nvPr/>
        </p:nvSpPr>
        <p:spPr>
          <a:xfrm rot="0">
            <a:off x="1028700" y="1200150"/>
            <a:ext cx="5935366" cy="2097024"/>
          </a:xfrm>
          <a:prstGeom prst="rect">
            <a:avLst/>
          </a:prstGeom>
        </p:spPr>
        <p:txBody>
          <a:bodyPr anchor="t" rtlCol="false" tIns="0" lIns="0" bIns="0" rIns="0">
            <a:spAutoFit/>
          </a:bodyPr>
          <a:lstStyle/>
          <a:p>
            <a:pPr algn="l">
              <a:lnSpc>
                <a:spcPts val="8071"/>
              </a:lnSpc>
            </a:pPr>
            <a:r>
              <a:rPr lang="en-US" sz="8236" spc="-485">
                <a:solidFill>
                  <a:srgbClr val="263F6B"/>
                </a:solidFill>
                <a:latin typeface="Montserrat Ultra-Bold Italics"/>
                <a:ea typeface="Montserrat Ultra-Bold Italics"/>
                <a:cs typeface="Montserrat Ultra-Bold Italics"/>
                <a:sym typeface="Montserrat Ultra-Bold Italics"/>
              </a:rPr>
              <a:t>TABLE OF CONTENTS</a:t>
            </a:r>
          </a:p>
        </p:txBody>
      </p:sp>
      <p:sp>
        <p:nvSpPr>
          <p:cNvPr name="TextBox 8" id="8"/>
          <p:cNvSpPr txBox="true"/>
          <p:nvPr/>
        </p:nvSpPr>
        <p:spPr>
          <a:xfrm rot="0">
            <a:off x="2083557" y="3932941"/>
            <a:ext cx="6123635" cy="4143375"/>
          </a:xfrm>
          <a:prstGeom prst="rect">
            <a:avLst/>
          </a:prstGeom>
        </p:spPr>
        <p:txBody>
          <a:bodyPr anchor="t" rtlCol="false" tIns="0" lIns="0" bIns="0" rIns="0">
            <a:spAutoFit/>
          </a:bodyPr>
          <a:lstStyle/>
          <a:p>
            <a:pPr algn="l" marL="539749" indent="-269875" lvl="1">
              <a:lnSpc>
                <a:spcPts val="5624"/>
              </a:lnSpc>
              <a:buFont typeface="Arial"/>
              <a:buChar char="•"/>
            </a:pPr>
            <a:r>
              <a:rPr lang="en-US" sz="2499" spc="49">
                <a:solidFill>
                  <a:srgbClr val="FFFFFF"/>
                </a:solidFill>
                <a:latin typeface="Montserrat"/>
                <a:ea typeface="Montserrat"/>
                <a:cs typeface="Montserrat"/>
                <a:sym typeface="Montserrat"/>
              </a:rPr>
              <a:t>Introduction</a:t>
            </a:r>
          </a:p>
          <a:p>
            <a:pPr algn="l" marL="539749" indent="-269875" lvl="1">
              <a:lnSpc>
                <a:spcPts val="5624"/>
              </a:lnSpc>
              <a:buFont typeface="Arial"/>
              <a:buChar char="•"/>
            </a:pPr>
            <a:r>
              <a:rPr lang="en-US" sz="2499" spc="49">
                <a:solidFill>
                  <a:srgbClr val="FFFFFF"/>
                </a:solidFill>
                <a:latin typeface="Montserrat"/>
                <a:ea typeface="Montserrat"/>
                <a:cs typeface="Montserrat"/>
                <a:sym typeface="Montserrat"/>
              </a:rPr>
              <a:t>DataBase Schema</a:t>
            </a:r>
          </a:p>
          <a:p>
            <a:pPr algn="l" marL="539749" indent="-269875" lvl="1">
              <a:lnSpc>
                <a:spcPts val="5624"/>
              </a:lnSpc>
              <a:buFont typeface="Arial"/>
              <a:buChar char="•"/>
            </a:pPr>
            <a:r>
              <a:rPr lang="en-US" sz="2499" spc="49">
                <a:solidFill>
                  <a:srgbClr val="FFFFFF"/>
                </a:solidFill>
                <a:latin typeface="Montserrat"/>
                <a:ea typeface="Montserrat"/>
                <a:cs typeface="Montserrat"/>
                <a:sym typeface="Montserrat"/>
              </a:rPr>
              <a:t>Business Questions</a:t>
            </a:r>
          </a:p>
          <a:p>
            <a:pPr algn="l" marL="539749" indent="-269875" lvl="1">
              <a:lnSpc>
                <a:spcPts val="5624"/>
              </a:lnSpc>
              <a:buFont typeface="Arial"/>
              <a:buChar char="•"/>
            </a:pPr>
            <a:r>
              <a:rPr lang="en-US" sz="2499" spc="49">
                <a:solidFill>
                  <a:srgbClr val="FFFFFF"/>
                </a:solidFill>
                <a:latin typeface="Montserrat"/>
                <a:ea typeface="Montserrat"/>
                <a:cs typeface="Montserrat"/>
                <a:sym typeface="Montserrat"/>
              </a:rPr>
              <a:t>Data Cleaning Phase</a:t>
            </a:r>
          </a:p>
          <a:p>
            <a:pPr algn="l" marL="539749" indent="-269875" lvl="1">
              <a:lnSpc>
                <a:spcPts val="5624"/>
              </a:lnSpc>
              <a:buFont typeface="Arial"/>
              <a:buChar char="•"/>
            </a:pPr>
            <a:r>
              <a:rPr lang="en-US" sz="2499" spc="49">
                <a:solidFill>
                  <a:srgbClr val="FFFFFF"/>
                </a:solidFill>
                <a:latin typeface="Montserrat"/>
                <a:ea typeface="Montserrat"/>
                <a:cs typeface="Montserrat"/>
                <a:sym typeface="Montserrat"/>
              </a:rPr>
              <a:t>Exploratory Data Analysis</a:t>
            </a:r>
          </a:p>
          <a:p>
            <a:pPr algn="l" marL="539749" indent="-269875" lvl="1">
              <a:lnSpc>
                <a:spcPts val="5624"/>
              </a:lnSpc>
              <a:buFont typeface="Arial"/>
              <a:buChar char="•"/>
            </a:pPr>
            <a:r>
              <a:rPr lang="en-US" sz="2499" spc="49">
                <a:solidFill>
                  <a:srgbClr val="FFFFFF"/>
                </a:solidFill>
                <a:latin typeface="Montserrat"/>
                <a:ea typeface="Montserrat"/>
                <a:cs typeface="Montserrat"/>
                <a:sym typeface="Montserrat"/>
              </a:rPr>
              <a:t>conclusion</a:t>
            </a:r>
          </a:p>
        </p:txBody>
      </p:sp>
      <p:sp>
        <p:nvSpPr>
          <p:cNvPr name="Freeform 9" id="9"/>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852647"/>
            <a:ext cx="5111893" cy="2610214"/>
            <a:chOff x="0" y="0"/>
            <a:chExt cx="1500474" cy="766166"/>
          </a:xfrm>
        </p:grpSpPr>
        <p:sp>
          <p:nvSpPr>
            <p:cNvPr name="Freeform 3" id="3"/>
            <p:cNvSpPr/>
            <p:nvPr/>
          </p:nvSpPr>
          <p:spPr>
            <a:xfrm flipH="false" flipV="false" rot="0">
              <a:off x="0" y="0"/>
              <a:ext cx="1500474" cy="766166"/>
            </a:xfrm>
            <a:custGeom>
              <a:avLst/>
              <a:gdLst/>
              <a:ahLst/>
              <a:cxnLst/>
              <a:rect r="r" b="b" t="t" l="l"/>
              <a:pathLst>
                <a:path h="766166" w="1500474">
                  <a:moveTo>
                    <a:pt x="1376013" y="766166"/>
                  </a:moveTo>
                  <a:lnTo>
                    <a:pt x="124460" y="766166"/>
                  </a:lnTo>
                  <a:cubicBezTo>
                    <a:pt x="55880" y="766166"/>
                    <a:pt x="0" y="710286"/>
                    <a:pt x="0" y="641706"/>
                  </a:cubicBezTo>
                  <a:lnTo>
                    <a:pt x="0" y="124460"/>
                  </a:lnTo>
                  <a:cubicBezTo>
                    <a:pt x="0" y="55880"/>
                    <a:pt x="55880" y="0"/>
                    <a:pt x="124460" y="0"/>
                  </a:cubicBezTo>
                  <a:lnTo>
                    <a:pt x="1376014" y="0"/>
                  </a:lnTo>
                  <a:cubicBezTo>
                    <a:pt x="1444594" y="0"/>
                    <a:pt x="1500474" y="55880"/>
                    <a:pt x="1500474" y="124460"/>
                  </a:cubicBezTo>
                  <a:lnTo>
                    <a:pt x="1500474" y="641706"/>
                  </a:lnTo>
                  <a:cubicBezTo>
                    <a:pt x="1500474" y="710286"/>
                    <a:pt x="1444594" y="766166"/>
                    <a:pt x="1376014" y="766166"/>
                  </a:cubicBezTo>
                  <a:close/>
                </a:path>
              </a:pathLst>
            </a:custGeom>
            <a:solidFill>
              <a:srgbClr val="263F6B"/>
            </a:solidFill>
          </p:spPr>
        </p:sp>
      </p:grpSp>
      <p:sp>
        <p:nvSpPr>
          <p:cNvPr name="Freeform 4" id="4"/>
          <p:cNvSpPr/>
          <p:nvPr/>
        </p:nvSpPr>
        <p:spPr>
          <a:xfrm flipH="false" flipV="false" rot="0">
            <a:off x="6525885" y="2852647"/>
            <a:ext cx="10264175" cy="2065218"/>
          </a:xfrm>
          <a:custGeom>
            <a:avLst/>
            <a:gdLst/>
            <a:ahLst/>
            <a:cxnLst/>
            <a:rect r="r" b="b" t="t" l="l"/>
            <a:pathLst>
              <a:path h="2065218" w="10264175">
                <a:moveTo>
                  <a:pt x="0" y="0"/>
                </a:moveTo>
                <a:lnTo>
                  <a:pt x="10264175" y="0"/>
                </a:lnTo>
                <a:lnTo>
                  <a:pt x="10264175" y="2065218"/>
                </a:lnTo>
                <a:lnTo>
                  <a:pt x="0" y="2065218"/>
                </a:lnTo>
                <a:lnTo>
                  <a:pt x="0" y="0"/>
                </a:lnTo>
                <a:close/>
              </a:path>
            </a:pathLst>
          </a:custGeom>
          <a:blipFill>
            <a:blip r:embed="rId2"/>
            <a:stretch>
              <a:fillRect l="0" t="-388430" r="-69019" b="0"/>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EXPLORATORY DATA ANALYSIS </a:t>
            </a:r>
          </a:p>
        </p:txBody>
      </p:sp>
      <p:sp>
        <p:nvSpPr>
          <p:cNvPr name="TextBox 6" id="6"/>
          <p:cNvSpPr txBox="true"/>
          <p:nvPr/>
        </p:nvSpPr>
        <p:spPr>
          <a:xfrm rot="0">
            <a:off x="1557361" y="3380485"/>
            <a:ext cx="4054571" cy="1525963"/>
          </a:xfrm>
          <a:prstGeom prst="rect">
            <a:avLst/>
          </a:prstGeom>
        </p:spPr>
        <p:txBody>
          <a:bodyPr anchor="t" rtlCol="false" tIns="0" lIns="0" bIns="0" rIns="0">
            <a:spAutoFit/>
          </a:bodyPr>
          <a:lstStyle/>
          <a:p>
            <a:pPr algn="ctr">
              <a:lnSpc>
                <a:spcPts val="4065"/>
              </a:lnSpc>
            </a:pPr>
            <a:r>
              <a:rPr lang="en-US" sz="3127" spc="62">
                <a:solidFill>
                  <a:srgbClr val="FFFFFF"/>
                </a:solidFill>
                <a:latin typeface="Montserrat"/>
                <a:ea typeface="Montserrat"/>
                <a:cs typeface="Montserrat"/>
                <a:sym typeface="Montserrat"/>
              </a:rPr>
              <a:t>number of employees at each city and avg salary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852647"/>
            <a:ext cx="5111893" cy="2610214"/>
            <a:chOff x="0" y="0"/>
            <a:chExt cx="1500474" cy="766166"/>
          </a:xfrm>
        </p:grpSpPr>
        <p:sp>
          <p:nvSpPr>
            <p:cNvPr name="Freeform 3" id="3"/>
            <p:cNvSpPr/>
            <p:nvPr/>
          </p:nvSpPr>
          <p:spPr>
            <a:xfrm flipH="false" flipV="false" rot="0">
              <a:off x="0" y="0"/>
              <a:ext cx="1500474" cy="766166"/>
            </a:xfrm>
            <a:custGeom>
              <a:avLst/>
              <a:gdLst/>
              <a:ahLst/>
              <a:cxnLst/>
              <a:rect r="r" b="b" t="t" l="l"/>
              <a:pathLst>
                <a:path h="766166" w="1500474">
                  <a:moveTo>
                    <a:pt x="1376013" y="766166"/>
                  </a:moveTo>
                  <a:lnTo>
                    <a:pt x="124460" y="766166"/>
                  </a:lnTo>
                  <a:cubicBezTo>
                    <a:pt x="55880" y="766166"/>
                    <a:pt x="0" y="710286"/>
                    <a:pt x="0" y="641706"/>
                  </a:cubicBezTo>
                  <a:lnTo>
                    <a:pt x="0" y="124460"/>
                  </a:lnTo>
                  <a:cubicBezTo>
                    <a:pt x="0" y="55880"/>
                    <a:pt x="55880" y="0"/>
                    <a:pt x="124460" y="0"/>
                  </a:cubicBezTo>
                  <a:lnTo>
                    <a:pt x="1376014" y="0"/>
                  </a:lnTo>
                  <a:cubicBezTo>
                    <a:pt x="1444594" y="0"/>
                    <a:pt x="1500474" y="55880"/>
                    <a:pt x="1500474" y="124460"/>
                  </a:cubicBezTo>
                  <a:lnTo>
                    <a:pt x="1500474" y="641706"/>
                  </a:lnTo>
                  <a:cubicBezTo>
                    <a:pt x="1500474" y="710286"/>
                    <a:pt x="1444594" y="766166"/>
                    <a:pt x="1376014" y="766166"/>
                  </a:cubicBezTo>
                  <a:close/>
                </a:path>
              </a:pathLst>
            </a:custGeom>
            <a:solidFill>
              <a:srgbClr val="263F6B"/>
            </a:solidFill>
          </p:spPr>
        </p:sp>
      </p:grpSp>
      <p:sp>
        <p:nvSpPr>
          <p:cNvPr name="Freeform 4" id="4"/>
          <p:cNvSpPr/>
          <p:nvPr/>
        </p:nvSpPr>
        <p:spPr>
          <a:xfrm flipH="false" flipV="false" rot="0">
            <a:off x="6975315" y="2852647"/>
            <a:ext cx="8779734" cy="3141687"/>
          </a:xfrm>
          <a:custGeom>
            <a:avLst/>
            <a:gdLst/>
            <a:ahLst/>
            <a:cxnLst/>
            <a:rect r="r" b="b" t="t" l="l"/>
            <a:pathLst>
              <a:path h="3141687" w="8779734">
                <a:moveTo>
                  <a:pt x="0" y="0"/>
                </a:moveTo>
                <a:lnTo>
                  <a:pt x="8779733" y="0"/>
                </a:lnTo>
                <a:lnTo>
                  <a:pt x="8779733" y="3141687"/>
                </a:lnTo>
                <a:lnTo>
                  <a:pt x="0" y="3141687"/>
                </a:lnTo>
                <a:lnTo>
                  <a:pt x="0" y="0"/>
                </a:lnTo>
                <a:close/>
              </a:path>
            </a:pathLst>
          </a:custGeom>
          <a:blipFill>
            <a:blip r:embed="rId2"/>
            <a:stretch>
              <a:fillRect l="0" t="-230195" r="-125753" b="0"/>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EXPLORATORY DATA ANALYSIS </a:t>
            </a:r>
          </a:p>
        </p:txBody>
      </p:sp>
      <p:sp>
        <p:nvSpPr>
          <p:cNvPr name="TextBox 6" id="6"/>
          <p:cNvSpPr txBox="true"/>
          <p:nvPr/>
        </p:nvSpPr>
        <p:spPr>
          <a:xfrm rot="0">
            <a:off x="1291379" y="3584279"/>
            <a:ext cx="4586535" cy="1142830"/>
          </a:xfrm>
          <a:prstGeom prst="rect">
            <a:avLst/>
          </a:prstGeom>
        </p:spPr>
        <p:txBody>
          <a:bodyPr anchor="t" rtlCol="false" tIns="0" lIns="0" bIns="0" rIns="0">
            <a:spAutoFit/>
          </a:bodyPr>
          <a:lstStyle/>
          <a:p>
            <a:pPr algn="ctr">
              <a:lnSpc>
                <a:spcPts val="4599"/>
              </a:lnSpc>
            </a:pPr>
            <a:r>
              <a:rPr lang="en-US" sz="3537" spc="70">
                <a:solidFill>
                  <a:srgbClr val="FFFFFF"/>
                </a:solidFill>
                <a:latin typeface="Montserrat"/>
                <a:ea typeface="Montserrat"/>
                <a:cs typeface="Montserrat"/>
                <a:sym typeface="Montserrat"/>
              </a:rPr>
              <a:t>Turnover rate for each manager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19175" y="1028700"/>
            <a:ext cx="16230600" cy="9055797"/>
          </a:xfrm>
          <a:prstGeom prst="rect">
            <a:avLst/>
          </a:prstGeom>
          <a:solidFill>
            <a:srgbClr val="213559"/>
          </a:solidFill>
        </p:spPr>
      </p:sp>
      <p:grpSp>
        <p:nvGrpSpPr>
          <p:cNvPr name="Group 5" id="5"/>
          <p:cNvGrpSpPr/>
          <p:nvPr/>
        </p:nvGrpSpPr>
        <p:grpSpPr>
          <a:xfrm rot="0">
            <a:off x="-1622287" y="-339165"/>
            <a:ext cx="8273644" cy="10782718"/>
            <a:chOff x="0" y="0"/>
            <a:chExt cx="11031525" cy="14376958"/>
          </a:xfrm>
        </p:grpSpPr>
        <p:pic>
          <p:nvPicPr>
            <p:cNvPr name="Picture 6" id="6"/>
            <p:cNvPicPr>
              <a:picLocks noChangeAspect="true"/>
            </p:cNvPicPr>
            <p:nvPr/>
          </p:nvPicPr>
          <p:blipFill>
            <a:blip r:embed="rId4"/>
            <a:srcRect l="21102" t="0" r="27743" b="0"/>
            <a:stretch>
              <a:fillRect/>
            </a:stretch>
          </p:blipFill>
          <p:spPr>
            <a:xfrm flipH="false" flipV="false">
              <a:off x="0" y="0"/>
              <a:ext cx="11031525" cy="14376958"/>
            </a:xfrm>
            <a:prstGeom prst="rect">
              <a:avLst/>
            </a:prstGeom>
          </p:spPr>
        </p:pic>
      </p:grpSp>
      <p:sp>
        <p:nvSpPr>
          <p:cNvPr name="TextBox 7" id="7"/>
          <p:cNvSpPr txBox="true"/>
          <p:nvPr/>
        </p:nvSpPr>
        <p:spPr>
          <a:xfrm rot="0">
            <a:off x="10353523" y="2055062"/>
            <a:ext cx="6073622" cy="1361333"/>
          </a:xfrm>
          <a:prstGeom prst="rect">
            <a:avLst/>
          </a:prstGeom>
        </p:spPr>
        <p:txBody>
          <a:bodyPr anchor="t" rtlCol="false" tIns="0" lIns="0" bIns="0" rIns="0">
            <a:spAutoFit/>
          </a:bodyPr>
          <a:lstStyle/>
          <a:p>
            <a:pPr algn="just">
              <a:lnSpc>
                <a:spcPts val="3551"/>
              </a:lnSpc>
            </a:pPr>
            <a:r>
              <a:rPr lang="en-US" sz="3624" spc="-213">
                <a:solidFill>
                  <a:srgbClr val="FFFFFF"/>
                </a:solidFill>
                <a:latin typeface="Montserrat Ultra-Bold Italics"/>
                <a:ea typeface="Montserrat Ultra-Bold Italics"/>
                <a:cs typeface="Montserrat Ultra-Bold Italics"/>
                <a:sym typeface="Montserrat Ultra-Bold Italics"/>
              </a:rPr>
              <a:t>SUMMARY OF FINDINGS</a:t>
            </a:r>
          </a:p>
          <a:p>
            <a:pPr algn="just">
              <a:lnSpc>
                <a:spcPts val="3551"/>
              </a:lnSpc>
            </a:pPr>
          </a:p>
          <a:p>
            <a:pPr algn="just">
              <a:lnSpc>
                <a:spcPts val="3551"/>
              </a:lnSpc>
            </a:pPr>
          </a:p>
        </p:txBody>
      </p:sp>
      <p:sp>
        <p:nvSpPr>
          <p:cNvPr name="Freeform 8" id="8"/>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6876573" y="2654766"/>
            <a:ext cx="5913186" cy="412750"/>
          </a:xfrm>
          <a:prstGeom prst="rect">
            <a:avLst/>
          </a:prstGeom>
        </p:spPr>
        <p:txBody>
          <a:bodyPr anchor="t" rtlCol="false" tIns="0" lIns="0" bIns="0" rIns="0">
            <a:spAutoFit/>
          </a:bodyPr>
          <a:lstStyle/>
          <a:p>
            <a:pPr algn="ctr">
              <a:lnSpc>
                <a:spcPts val="3499"/>
              </a:lnSpc>
              <a:spcBef>
                <a:spcPct val="0"/>
              </a:spcBef>
            </a:pPr>
            <a:r>
              <a:rPr lang="en-US" sz="2499" spc="-147">
                <a:solidFill>
                  <a:srgbClr val="FFFFFF"/>
                </a:solidFill>
                <a:latin typeface="Montserrat Bold Italics"/>
                <a:ea typeface="Montserrat Bold Italics"/>
                <a:cs typeface="Montserrat Bold Italics"/>
                <a:sym typeface="Montserrat Bold Italics"/>
              </a:rPr>
              <a:t>MAX AVERAGE SALARY DEPARTMENT</a:t>
            </a:r>
          </a:p>
        </p:txBody>
      </p:sp>
      <p:sp>
        <p:nvSpPr>
          <p:cNvPr name="TextBox 11" id="11"/>
          <p:cNvSpPr txBox="true"/>
          <p:nvPr/>
        </p:nvSpPr>
        <p:spPr>
          <a:xfrm rot="0">
            <a:off x="8433120" y="3173797"/>
            <a:ext cx="5423997" cy="935355"/>
          </a:xfrm>
          <a:prstGeom prst="rect">
            <a:avLst/>
          </a:prstGeom>
        </p:spPr>
        <p:txBody>
          <a:bodyPr anchor="t" rtlCol="false" tIns="0" lIns="0" bIns="0" rIns="0">
            <a:spAutoFit/>
          </a:bodyPr>
          <a:lstStyle/>
          <a:p>
            <a:pPr algn="ctr">
              <a:lnSpc>
                <a:spcPts val="2520"/>
              </a:lnSpc>
              <a:spcBef>
                <a:spcPct val="0"/>
              </a:spcBef>
            </a:pPr>
            <a:r>
              <a:rPr lang="en-US" sz="1800" spc="-106">
                <a:solidFill>
                  <a:srgbClr val="FFFFFF"/>
                </a:solidFill>
                <a:latin typeface="Montserrat Italics"/>
                <a:ea typeface="Montserrat Italics"/>
                <a:cs typeface="Montserrat Italics"/>
                <a:sym typeface="Montserrat Italics"/>
              </a:rPr>
              <a:t>The Executive department stands out with the highest average salary, reflecting the seniority and critical roles within this department.</a:t>
            </a:r>
          </a:p>
        </p:txBody>
      </p:sp>
      <p:sp>
        <p:nvSpPr>
          <p:cNvPr name="TextBox 12" id="12"/>
          <p:cNvSpPr txBox="true"/>
          <p:nvPr/>
        </p:nvSpPr>
        <p:spPr>
          <a:xfrm rot="0">
            <a:off x="6876573" y="4481105"/>
            <a:ext cx="3904459" cy="412750"/>
          </a:xfrm>
          <a:prstGeom prst="rect">
            <a:avLst/>
          </a:prstGeom>
        </p:spPr>
        <p:txBody>
          <a:bodyPr anchor="t" rtlCol="false" tIns="0" lIns="0" bIns="0" rIns="0">
            <a:spAutoFit/>
          </a:bodyPr>
          <a:lstStyle/>
          <a:p>
            <a:pPr algn="ctr">
              <a:lnSpc>
                <a:spcPts val="3499"/>
              </a:lnSpc>
              <a:spcBef>
                <a:spcPct val="0"/>
              </a:spcBef>
            </a:pPr>
            <a:r>
              <a:rPr lang="en-US" sz="2499" spc="-147">
                <a:solidFill>
                  <a:srgbClr val="FFFFFF"/>
                </a:solidFill>
                <a:latin typeface="Montserrat Bold Italics"/>
                <a:ea typeface="Montserrat Bold Italics"/>
                <a:cs typeface="Montserrat Bold Italics"/>
                <a:sym typeface="Montserrat Bold Italics"/>
              </a:rPr>
              <a:t>SALARY ADJUSTMENTS</a:t>
            </a:r>
          </a:p>
        </p:txBody>
      </p:sp>
      <p:sp>
        <p:nvSpPr>
          <p:cNvPr name="TextBox 13" id="13"/>
          <p:cNvSpPr txBox="true"/>
          <p:nvPr/>
        </p:nvSpPr>
        <p:spPr>
          <a:xfrm rot="0">
            <a:off x="8433120" y="5014094"/>
            <a:ext cx="4605086" cy="1867362"/>
          </a:xfrm>
          <a:prstGeom prst="rect">
            <a:avLst/>
          </a:prstGeom>
        </p:spPr>
        <p:txBody>
          <a:bodyPr anchor="t" rtlCol="false" tIns="0" lIns="0" bIns="0" rIns="0">
            <a:spAutoFit/>
          </a:bodyPr>
          <a:lstStyle/>
          <a:p>
            <a:pPr algn="ctr">
              <a:lnSpc>
                <a:spcPts val="2139"/>
              </a:lnSpc>
              <a:spcBef>
                <a:spcPct val="0"/>
              </a:spcBef>
            </a:pPr>
            <a:r>
              <a:rPr lang="en-US" sz="1528" spc="-90">
                <a:solidFill>
                  <a:srgbClr val="FFFFFF"/>
                </a:solidFill>
                <a:latin typeface="Montserrat Italics"/>
                <a:ea typeface="Montserrat Italics"/>
                <a:cs typeface="Montserrat Italics"/>
                <a:sym typeface="Montserrat Italics"/>
              </a:rPr>
              <a:t>During the analysis, it was discovered that some employees had a salary recorded as 0. These discrepancies were addressed by updating their salaries to match the average salary for their respective job titles. This adjustment ensures a more accurate representation of the company’s salary distribution.</a:t>
            </a:r>
          </a:p>
        </p:txBody>
      </p:sp>
      <p:sp>
        <p:nvSpPr>
          <p:cNvPr name="TextBox 14" id="14"/>
          <p:cNvSpPr txBox="true"/>
          <p:nvPr/>
        </p:nvSpPr>
        <p:spPr>
          <a:xfrm rot="0">
            <a:off x="6876573" y="7252931"/>
            <a:ext cx="4901870" cy="412750"/>
          </a:xfrm>
          <a:prstGeom prst="rect">
            <a:avLst/>
          </a:prstGeom>
        </p:spPr>
        <p:txBody>
          <a:bodyPr anchor="t" rtlCol="false" tIns="0" lIns="0" bIns="0" rIns="0">
            <a:spAutoFit/>
          </a:bodyPr>
          <a:lstStyle/>
          <a:p>
            <a:pPr algn="ctr">
              <a:lnSpc>
                <a:spcPts val="3499"/>
              </a:lnSpc>
              <a:spcBef>
                <a:spcPct val="0"/>
              </a:spcBef>
            </a:pPr>
            <a:r>
              <a:rPr lang="en-US" sz="2499" spc="-147">
                <a:solidFill>
                  <a:srgbClr val="FFFFFF"/>
                </a:solidFill>
                <a:latin typeface="Montserrat Bold Italics"/>
                <a:ea typeface="Montserrat Bold Italics"/>
                <a:cs typeface="Montserrat Bold Italics"/>
                <a:sym typeface="Montserrat Bold Italics"/>
              </a:rPr>
              <a:t>SALARY RANGE COMPLIANCE</a:t>
            </a:r>
          </a:p>
        </p:txBody>
      </p:sp>
      <p:sp>
        <p:nvSpPr>
          <p:cNvPr name="TextBox 15" id="15"/>
          <p:cNvSpPr txBox="true"/>
          <p:nvPr/>
        </p:nvSpPr>
        <p:spPr>
          <a:xfrm rot="0">
            <a:off x="8433120" y="7779981"/>
            <a:ext cx="4713117" cy="1627621"/>
          </a:xfrm>
          <a:prstGeom prst="rect">
            <a:avLst/>
          </a:prstGeom>
        </p:spPr>
        <p:txBody>
          <a:bodyPr anchor="t" rtlCol="false" tIns="0" lIns="0" bIns="0" rIns="0">
            <a:spAutoFit/>
          </a:bodyPr>
          <a:lstStyle/>
          <a:p>
            <a:pPr algn="ctr">
              <a:lnSpc>
                <a:spcPts val="2189"/>
              </a:lnSpc>
              <a:spcBef>
                <a:spcPct val="0"/>
              </a:spcBef>
            </a:pPr>
            <a:r>
              <a:rPr lang="en-US" sz="1564" spc="-92">
                <a:solidFill>
                  <a:srgbClr val="FFFFFF"/>
                </a:solidFill>
                <a:latin typeface="Montserrat Italics"/>
                <a:ea typeface="Montserrat Italics"/>
                <a:cs typeface="Montserrat Italics"/>
                <a:sym typeface="Montserrat Italics"/>
              </a:rPr>
              <a:t>It was also identified that some employees were earning below the established salary range for their job titles as set by the company. This finding suggests a need for further review and potential adjustments to ensure equitable compensation across all job roles.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7527747" y="-1825476"/>
            <a:ext cx="16230600" cy="162306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5" id="5"/>
          <p:cNvGrpSpPr/>
          <p:nvPr/>
        </p:nvGrpSpPr>
        <p:grpSpPr>
          <a:xfrm rot="0">
            <a:off x="8002557" y="1028700"/>
            <a:ext cx="12008422" cy="12008374"/>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71569" t="0" r="-12056" b="0"/>
              </a:stretch>
            </a:blipFill>
          </p:spPr>
        </p:sp>
      </p:grpSp>
      <p:sp>
        <p:nvSpPr>
          <p:cNvPr name="TextBox 7" id="7"/>
          <p:cNvSpPr txBox="true"/>
          <p:nvPr/>
        </p:nvSpPr>
        <p:spPr>
          <a:xfrm rot="0">
            <a:off x="938509" y="2156960"/>
            <a:ext cx="5943253" cy="2670328"/>
          </a:xfrm>
          <a:prstGeom prst="rect">
            <a:avLst/>
          </a:prstGeom>
        </p:spPr>
        <p:txBody>
          <a:bodyPr anchor="t" rtlCol="false" tIns="0" lIns="0" bIns="0" rIns="0">
            <a:spAutoFit/>
          </a:bodyPr>
          <a:lstStyle/>
          <a:p>
            <a:pPr algn="l">
              <a:lnSpc>
                <a:spcPts val="10331"/>
              </a:lnSpc>
            </a:pPr>
            <a:r>
              <a:rPr lang="en-US" sz="10542" spc="-622">
                <a:solidFill>
                  <a:srgbClr val="263F6B"/>
                </a:solidFill>
                <a:latin typeface="Montserrat Ultra-Bold Italics"/>
                <a:ea typeface="Montserrat Ultra-Bold Italics"/>
                <a:cs typeface="Montserrat Ultra-Bold Italics"/>
                <a:sym typeface="Montserrat Ultra-Bold Italics"/>
              </a:rPr>
              <a:t>FUTURE WORK</a:t>
            </a:r>
          </a:p>
        </p:txBody>
      </p:sp>
      <p:sp>
        <p:nvSpPr>
          <p:cNvPr name="TextBox 8" id="8"/>
          <p:cNvSpPr txBox="true"/>
          <p:nvPr/>
        </p:nvSpPr>
        <p:spPr>
          <a:xfrm rot="0">
            <a:off x="938509" y="4655838"/>
            <a:ext cx="4160195" cy="5212336"/>
          </a:xfrm>
          <a:prstGeom prst="rect">
            <a:avLst/>
          </a:prstGeom>
        </p:spPr>
        <p:txBody>
          <a:bodyPr anchor="t" rtlCol="false" tIns="0" lIns="0" bIns="0" rIns="0">
            <a:spAutoFit/>
          </a:bodyPr>
          <a:lstStyle/>
          <a:p>
            <a:pPr algn="l" marL="366688" indent="-183344" lvl="1">
              <a:lnSpc>
                <a:spcPts val="3821"/>
              </a:lnSpc>
              <a:buFont typeface="Arial"/>
              <a:buChar char="•"/>
            </a:pPr>
            <a:r>
              <a:rPr lang="en-US" sz="1698" spc="33">
                <a:solidFill>
                  <a:srgbClr val="212423"/>
                </a:solidFill>
                <a:latin typeface="Montserrat"/>
                <a:ea typeface="Montserrat"/>
                <a:cs typeface="Montserrat"/>
                <a:sym typeface="Montserrat"/>
              </a:rPr>
              <a:t>Investigate the reasons behind salaries falling below the designated ranges.</a:t>
            </a:r>
          </a:p>
          <a:p>
            <a:pPr algn="l" marL="366688" indent="-183344" lvl="1">
              <a:lnSpc>
                <a:spcPts val="3821"/>
              </a:lnSpc>
              <a:buFont typeface="Arial"/>
              <a:buChar char="•"/>
            </a:pPr>
            <a:r>
              <a:rPr lang="en-US" sz="1698" spc="33">
                <a:solidFill>
                  <a:srgbClr val="212423"/>
                </a:solidFill>
                <a:latin typeface="Montserrat"/>
                <a:ea typeface="Montserrat"/>
                <a:cs typeface="Montserrat"/>
                <a:sym typeface="Montserrat"/>
              </a:rPr>
              <a:t>Analyze the impact of these salary discrepancies on employee turnover and job satisfaction.</a:t>
            </a:r>
          </a:p>
          <a:p>
            <a:pPr algn="l" marL="366688" indent="-183344" lvl="1">
              <a:lnSpc>
                <a:spcPts val="3821"/>
              </a:lnSpc>
              <a:buFont typeface="Arial"/>
              <a:buChar char="•"/>
            </a:pPr>
            <a:r>
              <a:rPr lang="en-US" sz="1698" spc="33">
                <a:solidFill>
                  <a:srgbClr val="212423"/>
                </a:solidFill>
                <a:latin typeface="Montserrat"/>
                <a:ea typeface="Montserrat"/>
                <a:cs typeface="Montserrat"/>
                <a:sym typeface="Montserrat"/>
              </a:rPr>
              <a:t>Expand the analysis to include additional factors such as benefits, performance, and employee feedback.</a:t>
            </a:r>
          </a:p>
          <a:p>
            <a:pPr algn="l" marL="366688" indent="-183344" lvl="1">
              <a:lnSpc>
                <a:spcPts val="3821"/>
              </a:lnSpc>
              <a:buFont typeface="Arial"/>
              <a:buChar char="•"/>
            </a:pPr>
          </a:p>
        </p:txBody>
      </p:sp>
      <p:sp>
        <p:nvSpPr>
          <p:cNvPr name="Freeform 9" id="9"/>
          <p:cNvSpPr/>
          <p:nvPr/>
        </p:nvSpPr>
        <p:spPr>
          <a:xfrm flipH="false" flipV="false" rot="0">
            <a:off x="15476242" y="885242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Freeform 9" id="9"/>
          <p:cNvSpPr/>
          <p:nvPr/>
        </p:nvSpPr>
        <p:spPr>
          <a:xfrm flipH="false" flipV="false" rot="0">
            <a:off x="11303495" y="5431350"/>
            <a:ext cx="631624" cy="631624"/>
          </a:xfrm>
          <a:custGeom>
            <a:avLst/>
            <a:gdLst/>
            <a:ahLst/>
            <a:cxnLst/>
            <a:rect r="r" b="b" t="t" l="l"/>
            <a:pathLst>
              <a:path h="631624" w="631624">
                <a:moveTo>
                  <a:pt x="0" y="0"/>
                </a:moveTo>
                <a:lnTo>
                  <a:pt x="631624" y="0"/>
                </a:lnTo>
                <a:lnTo>
                  <a:pt x="631624" y="631624"/>
                </a:lnTo>
                <a:lnTo>
                  <a:pt x="0" y="6316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1307387" y="4330067"/>
            <a:ext cx="662375" cy="626773"/>
          </a:xfrm>
          <a:custGeom>
            <a:avLst/>
            <a:gdLst/>
            <a:ahLst/>
            <a:cxnLst/>
            <a:rect r="r" b="b" t="t" l="l"/>
            <a:pathLst>
              <a:path h="626773" w="662375">
                <a:moveTo>
                  <a:pt x="0" y="0"/>
                </a:moveTo>
                <a:lnTo>
                  <a:pt x="662375" y="0"/>
                </a:lnTo>
                <a:lnTo>
                  <a:pt x="662375" y="626773"/>
                </a:lnTo>
                <a:lnTo>
                  <a:pt x="0" y="626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28700" y="2926758"/>
            <a:ext cx="7727311" cy="3919136"/>
          </a:xfrm>
          <a:prstGeom prst="rect">
            <a:avLst/>
          </a:prstGeom>
        </p:spPr>
        <p:txBody>
          <a:bodyPr anchor="t" rtlCol="false" tIns="0" lIns="0" bIns="0" rIns="0">
            <a:spAutoFit/>
          </a:bodyPr>
          <a:lstStyle/>
          <a:p>
            <a:pPr algn="l">
              <a:lnSpc>
                <a:spcPts val="14898"/>
              </a:lnSpc>
            </a:pPr>
            <a:r>
              <a:rPr lang="en-US" sz="16194" spc="-955">
                <a:solidFill>
                  <a:srgbClr val="FFFFFF"/>
                </a:solidFill>
                <a:latin typeface="Montserrat Ultra-Bold"/>
                <a:ea typeface="Montserrat Ultra-Bold"/>
                <a:cs typeface="Montserrat Ultra-Bold"/>
                <a:sym typeface="Montserrat Ultra-Bold"/>
              </a:rPr>
              <a:t>THANK YOU</a:t>
            </a:r>
          </a:p>
        </p:txBody>
      </p:sp>
      <p:sp>
        <p:nvSpPr>
          <p:cNvPr name="TextBox 12" id="12"/>
          <p:cNvSpPr txBox="true"/>
          <p:nvPr/>
        </p:nvSpPr>
        <p:spPr>
          <a:xfrm rot="0">
            <a:off x="1028700" y="6918282"/>
            <a:ext cx="5015153" cy="870585"/>
          </a:xfrm>
          <a:prstGeom prst="rect">
            <a:avLst/>
          </a:prstGeom>
        </p:spPr>
        <p:txBody>
          <a:bodyPr anchor="t" rtlCol="false" tIns="0" lIns="0" bIns="0" rIns="0">
            <a:spAutoFit/>
          </a:bodyPr>
          <a:lstStyle/>
          <a:p>
            <a:pPr algn="l">
              <a:lnSpc>
                <a:spcPts val="3510"/>
              </a:lnSpc>
            </a:pPr>
            <a:r>
              <a:rPr lang="en-US" sz="2700">
                <a:solidFill>
                  <a:srgbClr val="FFFFFF"/>
                </a:solidFill>
                <a:latin typeface="Montserrat Italics"/>
                <a:ea typeface="Montserrat Italics"/>
                <a:cs typeface="Montserrat Italics"/>
                <a:sym typeface="Montserrat Italics"/>
              </a:rPr>
              <a:t>We look forward to working with you</a:t>
            </a:r>
          </a:p>
        </p:txBody>
      </p:sp>
      <p:sp>
        <p:nvSpPr>
          <p:cNvPr name="TextBox 13" id="13"/>
          <p:cNvSpPr txBox="true"/>
          <p:nvPr/>
        </p:nvSpPr>
        <p:spPr>
          <a:xfrm rot="0">
            <a:off x="12319617" y="5313774"/>
            <a:ext cx="2815795" cy="619125"/>
          </a:xfrm>
          <a:prstGeom prst="rect">
            <a:avLst/>
          </a:prstGeom>
        </p:spPr>
        <p:txBody>
          <a:bodyPr anchor="t" rtlCol="false" tIns="0" lIns="0" bIns="0" rIns="0">
            <a:spAutoFit/>
          </a:bodyPr>
          <a:lstStyle/>
          <a:p>
            <a:pPr algn="l">
              <a:lnSpc>
                <a:spcPts val="5624"/>
              </a:lnSpc>
            </a:pPr>
            <a:r>
              <a:rPr lang="en-US" sz="2499" spc="49">
                <a:solidFill>
                  <a:srgbClr val="FFFFFF"/>
                </a:solidFill>
                <a:latin typeface="Montserrat"/>
                <a:ea typeface="Montserrat"/>
                <a:cs typeface="Montserrat"/>
                <a:sym typeface="Montserrat"/>
              </a:rPr>
              <a:t>+201142092491</a:t>
            </a:r>
          </a:p>
        </p:txBody>
      </p:sp>
      <p:sp>
        <p:nvSpPr>
          <p:cNvPr name="TextBox 14" id="14"/>
          <p:cNvSpPr txBox="true"/>
          <p:nvPr/>
        </p:nvSpPr>
        <p:spPr>
          <a:xfrm rot="0">
            <a:off x="12249683" y="4210066"/>
            <a:ext cx="4939683" cy="619125"/>
          </a:xfrm>
          <a:prstGeom prst="rect">
            <a:avLst/>
          </a:prstGeom>
        </p:spPr>
        <p:txBody>
          <a:bodyPr anchor="t" rtlCol="false" tIns="0" lIns="0" bIns="0" rIns="0">
            <a:spAutoFit/>
          </a:bodyPr>
          <a:lstStyle/>
          <a:p>
            <a:pPr algn="l">
              <a:lnSpc>
                <a:spcPts val="5624"/>
              </a:lnSpc>
            </a:pPr>
            <a:r>
              <a:rPr lang="en-US" sz="2499" spc="49">
                <a:solidFill>
                  <a:srgbClr val="FFFFFF"/>
                </a:solidFill>
                <a:latin typeface="Montserrat"/>
                <a:ea typeface="Montserrat"/>
                <a:cs typeface="Montserrat"/>
                <a:sym typeface="Montserrat"/>
              </a:rPr>
              <a:t>Cairo,Egypt</a:t>
            </a:r>
          </a:p>
        </p:txBody>
      </p:sp>
      <p:sp>
        <p:nvSpPr>
          <p:cNvPr name="TextBox 15" id="15"/>
          <p:cNvSpPr txBox="true"/>
          <p:nvPr/>
        </p:nvSpPr>
        <p:spPr>
          <a:xfrm rot="0">
            <a:off x="9849776" y="2654875"/>
            <a:ext cx="4939683" cy="619125"/>
          </a:xfrm>
          <a:prstGeom prst="rect">
            <a:avLst/>
          </a:prstGeom>
        </p:spPr>
        <p:txBody>
          <a:bodyPr anchor="t" rtlCol="false" tIns="0" lIns="0" bIns="0" rIns="0">
            <a:spAutoFit/>
          </a:bodyPr>
          <a:lstStyle/>
          <a:p>
            <a:pPr algn="l">
              <a:lnSpc>
                <a:spcPts val="5624"/>
              </a:lnSpc>
            </a:pPr>
            <a:r>
              <a:rPr lang="en-US" sz="2499" spc="49">
                <a:solidFill>
                  <a:srgbClr val="FFFFFF"/>
                </a:solidFill>
                <a:latin typeface="Montserrat"/>
                <a:ea typeface="Montserrat"/>
                <a:cs typeface="Montserrat"/>
                <a:sym typeface="Montserrat"/>
              </a:rPr>
              <a:t>Ahmed Ali Ali Mahmoud</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22829" y="4268272"/>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2512615" y="1681677"/>
            <a:ext cx="6994797" cy="1309890"/>
            <a:chOff x="0" y="0"/>
            <a:chExt cx="3526528" cy="660400"/>
          </a:xfrm>
        </p:grpSpPr>
        <p:sp>
          <p:nvSpPr>
            <p:cNvPr name="Freeform 6" id="6"/>
            <p:cNvSpPr/>
            <p:nvPr/>
          </p:nvSpPr>
          <p:spPr>
            <a:xfrm flipH="false" flipV="false" rot="0">
              <a:off x="0" y="0"/>
              <a:ext cx="3526528" cy="660400"/>
            </a:xfrm>
            <a:custGeom>
              <a:avLst/>
              <a:gdLst/>
              <a:ahLst/>
              <a:cxnLst/>
              <a:rect r="r" b="b" t="t" l="l"/>
              <a:pathLst>
                <a:path h="660400" w="3526528">
                  <a:moveTo>
                    <a:pt x="3402068" y="660400"/>
                  </a:moveTo>
                  <a:lnTo>
                    <a:pt x="124460" y="660400"/>
                  </a:lnTo>
                  <a:cubicBezTo>
                    <a:pt x="55880" y="660400"/>
                    <a:pt x="0" y="604520"/>
                    <a:pt x="0" y="535940"/>
                  </a:cubicBezTo>
                  <a:lnTo>
                    <a:pt x="0" y="124460"/>
                  </a:lnTo>
                  <a:cubicBezTo>
                    <a:pt x="0" y="55880"/>
                    <a:pt x="55880" y="0"/>
                    <a:pt x="124460" y="0"/>
                  </a:cubicBezTo>
                  <a:lnTo>
                    <a:pt x="3402068" y="0"/>
                  </a:lnTo>
                  <a:cubicBezTo>
                    <a:pt x="3470648" y="0"/>
                    <a:pt x="3526528" y="55880"/>
                    <a:pt x="3526528" y="124460"/>
                  </a:cubicBezTo>
                  <a:lnTo>
                    <a:pt x="3526528" y="535940"/>
                  </a:lnTo>
                  <a:cubicBezTo>
                    <a:pt x="3526528" y="604520"/>
                    <a:pt x="3470648" y="660400"/>
                    <a:pt x="3402068" y="660400"/>
                  </a:cubicBezTo>
                  <a:close/>
                </a:path>
              </a:pathLst>
            </a:custGeom>
            <a:solidFill>
              <a:srgbClr val="263F6B"/>
            </a:solidFill>
          </p:spPr>
        </p:sp>
      </p:grpSp>
      <p:grpSp>
        <p:nvGrpSpPr>
          <p:cNvPr name="Group 7" id="7"/>
          <p:cNvGrpSpPr/>
          <p:nvPr/>
        </p:nvGrpSpPr>
        <p:grpSpPr>
          <a:xfrm rot="0">
            <a:off x="13142800" y="1681677"/>
            <a:ext cx="7657815" cy="1309890"/>
            <a:chOff x="0" y="0"/>
            <a:chExt cx="3860798" cy="660400"/>
          </a:xfrm>
        </p:grpSpPr>
        <p:sp>
          <p:nvSpPr>
            <p:cNvPr name="Freeform 8" id="8"/>
            <p:cNvSpPr/>
            <p:nvPr/>
          </p:nvSpPr>
          <p:spPr>
            <a:xfrm flipH="false" flipV="false" rot="0">
              <a:off x="0" y="0"/>
              <a:ext cx="3860798" cy="660400"/>
            </a:xfrm>
            <a:custGeom>
              <a:avLst/>
              <a:gdLst/>
              <a:ahLst/>
              <a:cxnLst/>
              <a:rect r="r" b="b" t="t" l="l"/>
              <a:pathLst>
                <a:path h="660400" w="3860798">
                  <a:moveTo>
                    <a:pt x="3736338" y="660400"/>
                  </a:moveTo>
                  <a:lnTo>
                    <a:pt x="124460" y="660400"/>
                  </a:lnTo>
                  <a:cubicBezTo>
                    <a:pt x="55880" y="660400"/>
                    <a:pt x="0" y="604520"/>
                    <a:pt x="0" y="535940"/>
                  </a:cubicBezTo>
                  <a:lnTo>
                    <a:pt x="0" y="124460"/>
                  </a:lnTo>
                  <a:cubicBezTo>
                    <a:pt x="0" y="55880"/>
                    <a:pt x="55880" y="0"/>
                    <a:pt x="124460" y="0"/>
                  </a:cubicBezTo>
                  <a:lnTo>
                    <a:pt x="3736338" y="0"/>
                  </a:lnTo>
                  <a:cubicBezTo>
                    <a:pt x="3804918" y="0"/>
                    <a:pt x="3860798" y="55880"/>
                    <a:pt x="3860798" y="124460"/>
                  </a:cubicBezTo>
                  <a:lnTo>
                    <a:pt x="3860798" y="535940"/>
                  </a:lnTo>
                  <a:cubicBezTo>
                    <a:pt x="3860798" y="604520"/>
                    <a:pt x="3804918" y="660400"/>
                    <a:pt x="3736338" y="660400"/>
                  </a:cubicBezTo>
                  <a:close/>
                </a:path>
              </a:pathLst>
            </a:custGeom>
            <a:solidFill>
              <a:srgbClr val="263F6B"/>
            </a:solidFill>
          </p:spPr>
        </p:sp>
      </p:grpSp>
      <p:sp>
        <p:nvSpPr>
          <p:cNvPr name="TextBox 9" id="9"/>
          <p:cNvSpPr txBox="true"/>
          <p:nvPr/>
        </p:nvSpPr>
        <p:spPr>
          <a:xfrm rot="0">
            <a:off x="4777457" y="1853127"/>
            <a:ext cx="8065937" cy="1077849"/>
          </a:xfrm>
          <a:prstGeom prst="rect">
            <a:avLst/>
          </a:prstGeom>
        </p:spPr>
        <p:txBody>
          <a:bodyPr anchor="t" rtlCol="false" tIns="0" lIns="0" bIns="0" rIns="0">
            <a:spAutoFit/>
          </a:bodyPr>
          <a:lstStyle/>
          <a:p>
            <a:pPr algn="ctr">
              <a:lnSpc>
                <a:spcPts val="8071"/>
              </a:lnSpc>
            </a:pPr>
            <a:r>
              <a:rPr lang="en-US" sz="8236" spc="-485">
                <a:solidFill>
                  <a:srgbClr val="263F6B"/>
                </a:solidFill>
                <a:latin typeface="Montserrat Ultra-Bold Italics"/>
                <a:ea typeface="Montserrat Ultra-Bold Italics"/>
                <a:cs typeface="Montserrat Ultra-Bold Italics"/>
                <a:sym typeface="Montserrat Ultra-Bold Italics"/>
              </a:rPr>
              <a:t>INTRODUCTION</a:t>
            </a:r>
          </a:p>
        </p:txBody>
      </p:sp>
      <p:sp>
        <p:nvSpPr>
          <p:cNvPr name="TextBox 10" id="10"/>
          <p:cNvSpPr txBox="true"/>
          <p:nvPr/>
        </p:nvSpPr>
        <p:spPr>
          <a:xfrm rot="0">
            <a:off x="3395601" y="4811936"/>
            <a:ext cx="11496797" cy="3489325"/>
          </a:xfrm>
          <a:prstGeom prst="rect">
            <a:avLst/>
          </a:prstGeom>
        </p:spPr>
        <p:txBody>
          <a:bodyPr anchor="t" rtlCol="false" tIns="0" lIns="0" bIns="0" rIns="0">
            <a:spAutoFit/>
          </a:bodyPr>
          <a:lstStyle/>
          <a:p>
            <a:pPr algn="ctr">
              <a:lnSpc>
                <a:spcPts val="3500"/>
              </a:lnSpc>
            </a:pPr>
            <a:r>
              <a:rPr lang="en-US" sz="2500" spc="50">
                <a:solidFill>
                  <a:srgbClr val="212423"/>
                </a:solidFill>
                <a:latin typeface="Montserrat"/>
                <a:ea typeface="Montserrat"/>
                <a:cs typeface="Montserrat"/>
                <a:sym typeface="Montserrat"/>
              </a:rPr>
              <a:t>In today's dynamic work environment, understanding and managing human resources effectively is crucial for organizational success. This project focuses on analyzing HR data to uncover insights into employee demographics, job roles, salary distribution, and departmental performance. The aim is to provide a comprehensive overview of employee-related metrics and trends that can aid in strategic decision-making and improve overall organizational efficiency.</a:t>
            </a:r>
          </a:p>
        </p:txBody>
      </p:sp>
      <p:sp>
        <p:nvSpPr>
          <p:cNvPr name="TextBox 11" id="11"/>
          <p:cNvSpPr txBox="true"/>
          <p:nvPr/>
        </p:nvSpPr>
        <p:spPr>
          <a:xfrm rot="0">
            <a:off x="6678746" y="6857074"/>
            <a:ext cx="3821886"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To create your own, choose a topic that interests you.</a:t>
            </a:r>
          </a:p>
        </p:txBody>
      </p:sp>
      <p:sp>
        <p:nvSpPr>
          <p:cNvPr name="TextBox 12" id="12"/>
          <p:cNvSpPr txBox="true"/>
          <p:nvPr/>
        </p:nvSpPr>
        <p:spPr>
          <a:xfrm rot="0">
            <a:off x="12988028" y="7374242"/>
            <a:ext cx="3808741"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To create your own, choose a topic that interests you.</a:t>
            </a:r>
          </a:p>
        </p:txBody>
      </p:sp>
      <p:sp>
        <p:nvSpPr>
          <p:cNvPr name="TextBox 13" id="13"/>
          <p:cNvSpPr txBox="true"/>
          <p:nvPr/>
        </p:nvSpPr>
        <p:spPr>
          <a:xfrm rot="0">
            <a:off x="6678746" y="3916956"/>
            <a:ext cx="5099696" cy="1816168"/>
          </a:xfrm>
          <a:prstGeom prst="rect">
            <a:avLst/>
          </a:prstGeom>
        </p:spPr>
        <p:txBody>
          <a:bodyPr anchor="t" rtlCol="false" tIns="0" lIns="0" bIns="0" rIns="0">
            <a:spAutoFit/>
          </a:bodyPr>
          <a:lstStyle/>
          <a:p>
            <a:pPr algn="ctr">
              <a:lnSpc>
                <a:spcPts val="4960"/>
              </a:lnSpc>
            </a:pPr>
            <a:r>
              <a:rPr lang="en-US" sz="2610" spc="52">
                <a:solidFill>
                  <a:srgbClr val="263F6B"/>
                </a:solidFill>
                <a:latin typeface="Montserrat Ultra-Bold"/>
                <a:ea typeface="Montserrat Ultra-Bold"/>
                <a:cs typeface="Montserrat Ultra-Bold"/>
                <a:sym typeface="Montserrat Ultra-Bold"/>
              </a:rPr>
              <a:t>Overview of the Project</a:t>
            </a:r>
          </a:p>
          <a:p>
            <a:pPr algn="ctr">
              <a:lnSpc>
                <a:spcPts val="4960"/>
              </a:lnSpc>
            </a:pPr>
          </a:p>
          <a:p>
            <a:pPr algn="ctr">
              <a:lnSpc>
                <a:spcPts val="496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Freeform 2" id="2"/>
          <p:cNvSpPr/>
          <p:nvPr/>
        </p:nvSpPr>
        <p:spPr>
          <a:xfrm flipH="false" flipV="false" rot="0">
            <a:off x="2792327" y="1380946"/>
            <a:ext cx="13022656" cy="8140314"/>
          </a:xfrm>
          <a:custGeom>
            <a:avLst/>
            <a:gdLst/>
            <a:ahLst/>
            <a:cxnLst/>
            <a:rect r="r" b="b" t="t" l="l"/>
            <a:pathLst>
              <a:path h="8140314" w="13022656">
                <a:moveTo>
                  <a:pt x="0" y="0"/>
                </a:moveTo>
                <a:lnTo>
                  <a:pt x="13022655" y="0"/>
                </a:lnTo>
                <a:lnTo>
                  <a:pt x="13022655" y="8140315"/>
                </a:lnTo>
                <a:lnTo>
                  <a:pt x="0" y="8140315"/>
                </a:lnTo>
                <a:lnTo>
                  <a:pt x="0" y="0"/>
                </a:lnTo>
                <a:close/>
              </a:path>
            </a:pathLst>
          </a:custGeom>
          <a:blipFill>
            <a:blip r:embed="rId2"/>
            <a:stretch>
              <a:fillRect l="-6623" t="-7047" r="-6623" b="0"/>
            </a:stretch>
          </a:blipFill>
        </p:spPr>
      </p:sp>
      <p:sp>
        <p:nvSpPr>
          <p:cNvPr name="TextBox 3" id="3"/>
          <p:cNvSpPr txBox="true"/>
          <p:nvPr/>
        </p:nvSpPr>
        <p:spPr>
          <a:xfrm rot="0">
            <a:off x="-642189" y="152400"/>
            <a:ext cx="6133200" cy="944602"/>
          </a:xfrm>
          <a:prstGeom prst="rect">
            <a:avLst/>
          </a:prstGeom>
        </p:spPr>
        <p:txBody>
          <a:bodyPr anchor="t" rtlCol="false" tIns="0" lIns="0" bIns="0" rIns="0">
            <a:spAutoFit/>
          </a:bodyPr>
          <a:lstStyle/>
          <a:p>
            <a:pPr algn="ctr">
              <a:lnSpc>
                <a:spcPts val="7072"/>
              </a:lnSpc>
            </a:pPr>
            <a:r>
              <a:rPr lang="en-US" sz="7217" spc="-425">
                <a:solidFill>
                  <a:srgbClr val="FFFFFF"/>
                </a:solidFill>
                <a:latin typeface="Montserrat Ultra-Bold Italics"/>
                <a:ea typeface="Montserrat Ultra-Bold Italics"/>
                <a:cs typeface="Montserrat Ultra-Bold Italics"/>
                <a:sym typeface="Montserrat Ultra-Bold Italics"/>
              </a:rPr>
              <a:t>SCHEMA</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748965" y="1171575"/>
            <a:ext cx="7713061" cy="1765544"/>
          </a:xfrm>
          <a:prstGeom prst="rect">
            <a:avLst/>
          </a:prstGeom>
        </p:spPr>
        <p:txBody>
          <a:bodyPr anchor="t" rtlCol="false" tIns="0" lIns="0" bIns="0" rIns="0">
            <a:spAutoFit/>
          </a:bodyPr>
          <a:lstStyle/>
          <a:p>
            <a:pPr algn="l">
              <a:lnSpc>
                <a:spcPts val="6801"/>
              </a:lnSpc>
            </a:pPr>
            <a:r>
              <a:rPr lang="en-US" sz="6940" spc="-409">
                <a:solidFill>
                  <a:srgbClr val="263F6B"/>
                </a:solidFill>
                <a:latin typeface="Montserrat Ultra-Bold Italics"/>
                <a:ea typeface="Montserrat Ultra-Bold Italics"/>
                <a:cs typeface="Montserrat Ultra-Bold Italics"/>
                <a:sym typeface="Montserrat Ultra-Bold Italics"/>
              </a:rPr>
              <a:t>BUSINESS QUESTIONS</a:t>
            </a:r>
          </a:p>
        </p:txBody>
      </p:sp>
      <p:sp>
        <p:nvSpPr>
          <p:cNvPr name="AutoShape 3" id="3"/>
          <p:cNvSpPr/>
          <p:nvPr/>
        </p:nvSpPr>
        <p:spPr>
          <a:xfrm rot="-1753206">
            <a:off x="-1113304" y="4354356"/>
            <a:ext cx="25783492" cy="9586163"/>
          </a:xfrm>
          <a:prstGeom prst="rect">
            <a:avLst/>
          </a:prstGeom>
          <a:solidFill>
            <a:srgbClr val="545454">
              <a:alpha val="4706"/>
            </a:srgbClr>
          </a:solidFill>
        </p:spPr>
      </p:sp>
      <p:sp>
        <p:nvSpPr>
          <p:cNvPr name="AutoShape 4" id="4"/>
          <p:cNvSpPr/>
          <p:nvPr/>
        </p:nvSpPr>
        <p:spPr>
          <a:xfrm rot="0">
            <a:off x="1028700" y="9591065"/>
            <a:ext cx="16230600" cy="1351653"/>
          </a:xfrm>
          <a:prstGeom prst="rect">
            <a:avLst/>
          </a:prstGeom>
          <a:solidFill>
            <a:srgbClr val="213559"/>
          </a:solidFill>
        </p:spPr>
      </p:sp>
      <p:sp>
        <p:nvSpPr>
          <p:cNvPr name="AutoShape 5" id="5"/>
          <p:cNvSpPr/>
          <p:nvPr/>
        </p:nvSpPr>
        <p:spPr>
          <a:xfrm rot="0">
            <a:off x="1028700" y="-675827"/>
            <a:ext cx="16230600" cy="1351653"/>
          </a:xfrm>
          <a:prstGeom prst="rect">
            <a:avLst/>
          </a:prstGeom>
          <a:solidFill>
            <a:srgbClr val="213559"/>
          </a:solidFill>
        </p:spPr>
      </p:sp>
      <p:sp>
        <p:nvSpPr>
          <p:cNvPr name="TextBox 6" id="6"/>
          <p:cNvSpPr txBox="true"/>
          <p:nvPr/>
        </p:nvSpPr>
        <p:spPr>
          <a:xfrm rot="0">
            <a:off x="748965" y="3492724"/>
            <a:ext cx="18719685" cy="4439658"/>
          </a:xfrm>
          <a:prstGeom prst="rect">
            <a:avLst/>
          </a:prstGeom>
        </p:spPr>
        <p:txBody>
          <a:bodyPr anchor="t" rtlCol="false" tIns="0" lIns="0" bIns="0" rIns="0">
            <a:spAutoFit/>
          </a:bodyPr>
          <a:lstStyle/>
          <a:p>
            <a:pPr algn="l" marL="649895" indent="-324947" lvl="1">
              <a:lnSpc>
                <a:spcPts val="3913"/>
              </a:lnSpc>
              <a:buFont typeface="Arial"/>
              <a:buChar char="•"/>
            </a:pPr>
            <a:r>
              <a:rPr lang="en-US" sz="3010" spc="60">
                <a:solidFill>
                  <a:srgbClr val="000000"/>
                </a:solidFill>
                <a:latin typeface="Montserrat"/>
                <a:ea typeface="Montserrat"/>
                <a:cs typeface="Montserrat"/>
                <a:sym typeface="Montserrat"/>
              </a:rPr>
              <a:t>What is each employee's department?</a:t>
            </a:r>
          </a:p>
          <a:p>
            <a:pPr algn="l" marL="649895" indent="-324947" lvl="1">
              <a:lnSpc>
                <a:spcPts val="3913"/>
              </a:lnSpc>
              <a:buFont typeface="Arial"/>
              <a:buChar char="•"/>
            </a:pPr>
            <a:r>
              <a:rPr lang="en-US" sz="3010" spc="60">
                <a:solidFill>
                  <a:srgbClr val="000000"/>
                </a:solidFill>
                <a:latin typeface="Montserrat"/>
                <a:ea typeface="Montserrat"/>
                <a:cs typeface="Montserrat"/>
                <a:sym typeface="Montserrat"/>
              </a:rPr>
              <a:t>Get all the managers and employees who manage it.</a:t>
            </a:r>
          </a:p>
          <a:p>
            <a:pPr algn="l" marL="649895" indent="-324947" lvl="1">
              <a:lnSpc>
                <a:spcPts val="3913"/>
              </a:lnSpc>
              <a:buFont typeface="Arial"/>
              <a:buChar char="•"/>
            </a:pPr>
            <a:r>
              <a:rPr lang="en-US" sz="3010" spc="60">
                <a:solidFill>
                  <a:srgbClr val="000000"/>
                </a:solidFill>
                <a:latin typeface="Montserrat"/>
                <a:ea typeface="Montserrat"/>
                <a:cs typeface="Montserrat"/>
                <a:sym typeface="Montserrat"/>
              </a:rPr>
              <a:t>How many employees does each manager manage?</a:t>
            </a:r>
          </a:p>
          <a:p>
            <a:pPr algn="l" marL="649895" indent="-324947" lvl="1">
              <a:lnSpc>
                <a:spcPts val="3913"/>
              </a:lnSpc>
              <a:buFont typeface="Arial"/>
              <a:buChar char="•"/>
            </a:pPr>
            <a:r>
              <a:rPr lang="en-US" sz="3010" spc="60">
                <a:solidFill>
                  <a:srgbClr val="000000"/>
                </a:solidFill>
                <a:latin typeface="Montserrat"/>
                <a:ea typeface="Montserrat"/>
                <a:cs typeface="Montserrat"/>
                <a:sym typeface="Montserrat"/>
              </a:rPr>
              <a:t>How many employees are there in each job title?</a:t>
            </a:r>
          </a:p>
          <a:p>
            <a:pPr algn="l" marL="649895" indent="-324947" lvl="1">
              <a:lnSpc>
                <a:spcPts val="3913"/>
              </a:lnSpc>
              <a:buFont typeface="Arial"/>
              <a:buChar char="•"/>
            </a:pPr>
            <a:r>
              <a:rPr lang="en-US" sz="3010" spc="60">
                <a:solidFill>
                  <a:srgbClr val="000000"/>
                </a:solidFill>
                <a:latin typeface="Montserrat"/>
                <a:ea typeface="Montserrat"/>
                <a:cs typeface="Montserrat"/>
                <a:sym typeface="Montserrat"/>
              </a:rPr>
              <a:t>Compare employee salaries with the salaries set by the company.</a:t>
            </a:r>
          </a:p>
          <a:p>
            <a:pPr algn="l" marL="649895" indent="-324947" lvl="1">
              <a:lnSpc>
                <a:spcPts val="3913"/>
              </a:lnSpc>
              <a:buFont typeface="Arial"/>
              <a:buChar char="•"/>
            </a:pPr>
            <a:r>
              <a:rPr lang="en-US" sz="3010" spc="60">
                <a:solidFill>
                  <a:srgbClr val="000000"/>
                </a:solidFill>
                <a:latin typeface="Montserrat"/>
                <a:ea typeface="Montserrat"/>
                <a:cs typeface="Montserrat"/>
                <a:sym typeface="Montserrat"/>
              </a:rPr>
              <a:t>Who are the employees who were promoted?</a:t>
            </a:r>
          </a:p>
          <a:p>
            <a:pPr algn="l" marL="649895" indent="-324947" lvl="1">
              <a:lnSpc>
                <a:spcPts val="3913"/>
              </a:lnSpc>
              <a:buFont typeface="Arial"/>
              <a:buChar char="•"/>
            </a:pPr>
            <a:r>
              <a:rPr lang="en-US" sz="3010" spc="60">
                <a:solidFill>
                  <a:srgbClr val="000000"/>
                </a:solidFill>
                <a:latin typeface="Montserrat"/>
                <a:ea typeface="Montserrat"/>
                <a:cs typeface="Montserrat"/>
                <a:sym typeface="Montserrat"/>
              </a:rPr>
              <a:t>Get information about the number of employees and salary in each department.</a:t>
            </a:r>
          </a:p>
          <a:p>
            <a:pPr algn="l" marL="649895" indent="-324947" lvl="1">
              <a:lnSpc>
                <a:spcPts val="3913"/>
              </a:lnSpc>
              <a:buFont typeface="Arial"/>
              <a:buChar char="•"/>
            </a:pPr>
            <a:r>
              <a:rPr lang="en-US" sz="3010" spc="60">
                <a:solidFill>
                  <a:srgbClr val="000000"/>
                </a:solidFill>
                <a:latin typeface="Montserrat"/>
                <a:ea typeface="Montserrat"/>
                <a:cs typeface="Montserrat"/>
                <a:sym typeface="Montserrat"/>
              </a:rPr>
              <a:t>How many employees are there in each city and what is their average salary?</a:t>
            </a:r>
          </a:p>
          <a:p>
            <a:pPr algn="l" marL="649895" indent="-324947" lvl="1">
              <a:lnSpc>
                <a:spcPts val="3913"/>
              </a:lnSpc>
              <a:buFont typeface="Arial"/>
              <a:buChar char="•"/>
            </a:pPr>
            <a:r>
              <a:rPr lang="en-US" sz="3010" spc="60">
                <a:solidFill>
                  <a:srgbClr val="000000"/>
                </a:solidFill>
                <a:latin typeface="Montserrat"/>
                <a:ea typeface="Montserrat"/>
                <a:cs typeface="Montserrat"/>
                <a:sym typeface="Montserrat"/>
              </a:rPr>
              <a:t>What is the turnover rate per manager?</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134937" y="4879476"/>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DATA CLEANING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468752"/>
            <a:ext cx="5111893" cy="3813087"/>
            <a:chOff x="0" y="0"/>
            <a:chExt cx="1500474" cy="1119240"/>
          </a:xfrm>
        </p:grpSpPr>
        <p:sp>
          <p:nvSpPr>
            <p:cNvPr name="Freeform 3" id="3"/>
            <p:cNvSpPr/>
            <p:nvPr/>
          </p:nvSpPr>
          <p:spPr>
            <a:xfrm flipH="false" flipV="false" rot="0">
              <a:off x="0" y="0"/>
              <a:ext cx="1500474" cy="1119240"/>
            </a:xfrm>
            <a:custGeom>
              <a:avLst/>
              <a:gdLst/>
              <a:ahLst/>
              <a:cxnLst/>
              <a:rect r="r" b="b" t="t" l="l"/>
              <a:pathLst>
                <a:path h="1119240" w="1500474">
                  <a:moveTo>
                    <a:pt x="1376013" y="1119240"/>
                  </a:moveTo>
                  <a:lnTo>
                    <a:pt x="124460" y="1119240"/>
                  </a:lnTo>
                  <a:cubicBezTo>
                    <a:pt x="55880" y="1119240"/>
                    <a:pt x="0" y="1063360"/>
                    <a:pt x="0" y="994780"/>
                  </a:cubicBezTo>
                  <a:lnTo>
                    <a:pt x="0" y="124460"/>
                  </a:lnTo>
                  <a:cubicBezTo>
                    <a:pt x="0" y="55880"/>
                    <a:pt x="55880" y="0"/>
                    <a:pt x="124460" y="0"/>
                  </a:cubicBezTo>
                  <a:lnTo>
                    <a:pt x="1376014" y="0"/>
                  </a:lnTo>
                  <a:cubicBezTo>
                    <a:pt x="1444594" y="0"/>
                    <a:pt x="1500474" y="55880"/>
                    <a:pt x="1500474" y="124460"/>
                  </a:cubicBezTo>
                  <a:lnTo>
                    <a:pt x="1500474" y="994780"/>
                  </a:lnTo>
                  <a:cubicBezTo>
                    <a:pt x="1500474" y="1063360"/>
                    <a:pt x="1444594" y="1119240"/>
                    <a:pt x="1376014" y="1119240"/>
                  </a:cubicBezTo>
                  <a:close/>
                </a:path>
              </a:pathLst>
            </a:custGeom>
            <a:solidFill>
              <a:srgbClr val="263F6B"/>
            </a:solidFill>
          </p:spPr>
        </p:sp>
      </p:grpSp>
      <p:sp>
        <p:nvSpPr>
          <p:cNvPr name="Freeform 4" id="4"/>
          <p:cNvSpPr/>
          <p:nvPr/>
        </p:nvSpPr>
        <p:spPr>
          <a:xfrm flipH="false" flipV="false" rot="0">
            <a:off x="6496629" y="4559678"/>
            <a:ext cx="10424225" cy="1112391"/>
          </a:xfrm>
          <a:custGeom>
            <a:avLst/>
            <a:gdLst/>
            <a:ahLst/>
            <a:cxnLst/>
            <a:rect r="r" b="b" t="t" l="l"/>
            <a:pathLst>
              <a:path h="1112391" w="10424225">
                <a:moveTo>
                  <a:pt x="0" y="0"/>
                </a:moveTo>
                <a:lnTo>
                  <a:pt x="10424225" y="0"/>
                </a:lnTo>
                <a:lnTo>
                  <a:pt x="10424225" y="1112391"/>
                </a:lnTo>
                <a:lnTo>
                  <a:pt x="0" y="1112391"/>
                </a:lnTo>
                <a:lnTo>
                  <a:pt x="0" y="0"/>
                </a:lnTo>
                <a:close/>
              </a:path>
            </a:pathLst>
          </a:custGeom>
          <a:blipFill>
            <a:blip r:embed="rId2"/>
            <a:stretch>
              <a:fillRect l="0" t="-55217" r="-13644" b="0"/>
            </a:stretch>
          </a:blipFill>
        </p:spPr>
      </p:sp>
      <p:sp>
        <p:nvSpPr>
          <p:cNvPr name="Freeform 5" id="5"/>
          <p:cNvSpPr/>
          <p:nvPr/>
        </p:nvSpPr>
        <p:spPr>
          <a:xfrm flipH="false" flipV="false" rot="0">
            <a:off x="6496629" y="3235598"/>
            <a:ext cx="8739761" cy="2279394"/>
          </a:xfrm>
          <a:custGeom>
            <a:avLst/>
            <a:gdLst/>
            <a:ahLst/>
            <a:cxnLst/>
            <a:rect r="r" b="b" t="t" l="l"/>
            <a:pathLst>
              <a:path h="2279394" w="8739761">
                <a:moveTo>
                  <a:pt x="0" y="0"/>
                </a:moveTo>
                <a:lnTo>
                  <a:pt x="8739761" y="0"/>
                </a:lnTo>
                <a:lnTo>
                  <a:pt x="8739761" y="2279394"/>
                </a:lnTo>
                <a:lnTo>
                  <a:pt x="0" y="2279394"/>
                </a:lnTo>
                <a:lnTo>
                  <a:pt x="0" y="0"/>
                </a:lnTo>
                <a:close/>
              </a:path>
            </a:pathLst>
          </a:custGeom>
          <a:blipFill>
            <a:blip r:embed="rId2"/>
            <a:stretch>
              <a:fillRect l="-2339" t="-34966" r="-139174" b="0"/>
            </a:stretch>
          </a:blipFill>
        </p:spPr>
      </p:sp>
      <p:sp>
        <p:nvSpPr>
          <p:cNvPr name="TextBox 6" id="6"/>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DATA CLEANING PHASE</a:t>
            </a:r>
          </a:p>
        </p:txBody>
      </p:sp>
      <p:sp>
        <p:nvSpPr>
          <p:cNvPr name="TextBox 7" id="7"/>
          <p:cNvSpPr txBox="true"/>
          <p:nvPr/>
        </p:nvSpPr>
        <p:spPr>
          <a:xfrm rot="0">
            <a:off x="1439340" y="2697552"/>
            <a:ext cx="3814261" cy="3379542"/>
          </a:xfrm>
          <a:prstGeom prst="rect">
            <a:avLst/>
          </a:prstGeom>
        </p:spPr>
        <p:txBody>
          <a:bodyPr anchor="t" rtlCol="false" tIns="0" lIns="0" bIns="0" rIns="0">
            <a:spAutoFit/>
          </a:bodyPr>
          <a:lstStyle/>
          <a:p>
            <a:pPr algn="ctr" marL="635197" indent="-317599" lvl="1">
              <a:lnSpc>
                <a:spcPts val="3824"/>
              </a:lnSpc>
              <a:buAutoNum type="arabicPeriod" startAt="1"/>
            </a:pPr>
            <a:r>
              <a:rPr lang="en-US" sz="2942" spc="58">
                <a:solidFill>
                  <a:srgbClr val="FFFFFF"/>
                </a:solidFill>
                <a:latin typeface="Montserrat"/>
                <a:ea typeface="Montserrat"/>
                <a:cs typeface="Montserrat"/>
                <a:sym typeface="Montserrat"/>
              </a:rPr>
              <a:t>remove the commission_pct column from the employees table because all the values ​​are NULL.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468752"/>
            <a:ext cx="5111893" cy="3608342"/>
            <a:chOff x="0" y="0"/>
            <a:chExt cx="1500474" cy="1059142"/>
          </a:xfrm>
        </p:grpSpPr>
        <p:sp>
          <p:nvSpPr>
            <p:cNvPr name="Freeform 3" id="3"/>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Freeform 4" id="4"/>
          <p:cNvSpPr/>
          <p:nvPr/>
        </p:nvSpPr>
        <p:spPr>
          <a:xfrm flipH="false" flipV="false" rot="0">
            <a:off x="6396523" y="3610488"/>
            <a:ext cx="11118707" cy="3168396"/>
          </a:xfrm>
          <a:custGeom>
            <a:avLst/>
            <a:gdLst/>
            <a:ahLst/>
            <a:cxnLst/>
            <a:rect r="r" b="b" t="t" l="l"/>
            <a:pathLst>
              <a:path h="3168396" w="11118707">
                <a:moveTo>
                  <a:pt x="0" y="0"/>
                </a:moveTo>
                <a:lnTo>
                  <a:pt x="11118707" y="0"/>
                </a:lnTo>
                <a:lnTo>
                  <a:pt x="11118707" y="3168396"/>
                </a:lnTo>
                <a:lnTo>
                  <a:pt x="0" y="3168396"/>
                </a:lnTo>
                <a:lnTo>
                  <a:pt x="0" y="0"/>
                </a:lnTo>
                <a:close/>
              </a:path>
            </a:pathLst>
          </a:custGeom>
          <a:blipFill>
            <a:blip r:embed="rId2"/>
            <a:stretch>
              <a:fillRect l="0" t="-19386" r="-5816" b="0"/>
            </a:stretch>
          </a:blipFill>
        </p:spPr>
      </p:sp>
      <p:sp>
        <p:nvSpPr>
          <p:cNvPr name="Freeform 5" id="5"/>
          <p:cNvSpPr/>
          <p:nvPr/>
        </p:nvSpPr>
        <p:spPr>
          <a:xfrm flipH="false" flipV="false" rot="0">
            <a:off x="6601267" y="2819497"/>
            <a:ext cx="11988870" cy="3805829"/>
          </a:xfrm>
          <a:custGeom>
            <a:avLst/>
            <a:gdLst/>
            <a:ahLst/>
            <a:cxnLst/>
            <a:rect r="r" b="b" t="t" l="l"/>
            <a:pathLst>
              <a:path h="3805829" w="11988870">
                <a:moveTo>
                  <a:pt x="0" y="0"/>
                </a:moveTo>
                <a:lnTo>
                  <a:pt x="11988871" y="0"/>
                </a:lnTo>
                <a:lnTo>
                  <a:pt x="11988871" y="3805829"/>
                </a:lnTo>
                <a:lnTo>
                  <a:pt x="0" y="3805829"/>
                </a:lnTo>
                <a:lnTo>
                  <a:pt x="0" y="0"/>
                </a:lnTo>
                <a:close/>
              </a:path>
            </a:pathLst>
          </a:custGeom>
          <a:blipFill>
            <a:blip r:embed="rId2"/>
            <a:stretch>
              <a:fillRect l="-203" t="-15382" r="-13723" b="0"/>
            </a:stretch>
          </a:blipFill>
        </p:spPr>
      </p:sp>
      <p:sp>
        <p:nvSpPr>
          <p:cNvPr name="TextBox 6" id="6"/>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DATA CLEANING PHASE</a:t>
            </a:r>
          </a:p>
        </p:txBody>
      </p:sp>
      <p:sp>
        <p:nvSpPr>
          <p:cNvPr name="TextBox 7" id="7"/>
          <p:cNvSpPr txBox="true"/>
          <p:nvPr/>
        </p:nvSpPr>
        <p:spPr>
          <a:xfrm rot="0">
            <a:off x="1500212" y="2954005"/>
            <a:ext cx="4168869" cy="2618785"/>
          </a:xfrm>
          <a:prstGeom prst="rect">
            <a:avLst/>
          </a:prstGeom>
        </p:spPr>
        <p:txBody>
          <a:bodyPr anchor="t" rtlCol="false" tIns="0" lIns="0" bIns="0" rIns="0">
            <a:spAutoFit/>
          </a:bodyPr>
          <a:lstStyle/>
          <a:p>
            <a:pPr algn="ctr">
              <a:lnSpc>
                <a:spcPts val="4180"/>
              </a:lnSpc>
            </a:pPr>
            <a:r>
              <a:rPr lang="en-US" sz="3215" spc="64">
                <a:solidFill>
                  <a:srgbClr val="FFFFFF"/>
                </a:solidFill>
                <a:latin typeface="Montserrat"/>
                <a:ea typeface="Montserrat"/>
                <a:cs typeface="Montserrat"/>
                <a:sym typeface="Montserrat"/>
              </a:rPr>
              <a:t>2.        Update employees where the department is in non-existent countries.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468752"/>
            <a:ext cx="5302359" cy="5540387"/>
            <a:chOff x="0" y="0"/>
            <a:chExt cx="1013639" cy="1059142"/>
          </a:xfrm>
        </p:grpSpPr>
        <p:sp>
          <p:nvSpPr>
            <p:cNvPr name="Freeform 3" id="3"/>
            <p:cNvSpPr/>
            <p:nvPr/>
          </p:nvSpPr>
          <p:spPr>
            <a:xfrm flipH="false" flipV="false" rot="0">
              <a:off x="0" y="0"/>
              <a:ext cx="1013639" cy="1059143"/>
            </a:xfrm>
            <a:custGeom>
              <a:avLst/>
              <a:gdLst/>
              <a:ahLst/>
              <a:cxnLst/>
              <a:rect r="r" b="b" t="t" l="l"/>
              <a:pathLst>
                <a:path h="1059143" w="1013639">
                  <a:moveTo>
                    <a:pt x="889179" y="1059142"/>
                  </a:moveTo>
                  <a:lnTo>
                    <a:pt x="124460" y="1059142"/>
                  </a:lnTo>
                  <a:cubicBezTo>
                    <a:pt x="55880" y="1059142"/>
                    <a:pt x="0" y="1003262"/>
                    <a:pt x="0" y="934682"/>
                  </a:cubicBezTo>
                  <a:lnTo>
                    <a:pt x="0" y="124460"/>
                  </a:lnTo>
                  <a:cubicBezTo>
                    <a:pt x="0" y="55880"/>
                    <a:pt x="55880" y="0"/>
                    <a:pt x="124460" y="0"/>
                  </a:cubicBezTo>
                  <a:lnTo>
                    <a:pt x="889179" y="0"/>
                  </a:lnTo>
                  <a:cubicBezTo>
                    <a:pt x="957759" y="0"/>
                    <a:pt x="1013639" y="55880"/>
                    <a:pt x="1013639" y="124460"/>
                  </a:cubicBezTo>
                  <a:lnTo>
                    <a:pt x="1013639" y="934682"/>
                  </a:lnTo>
                  <a:cubicBezTo>
                    <a:pt x="1013639" y="1003262"/>
                    <a:pt x="957759" y="1059143"/>
                    <a:pt x="889179" y="1059143"/>
                  </a:cubicBezTo>
                  <a:close/>
                </a:path>
              </a:pathLst>
            </a:custGeom>
            <a:solidFill>
              <a:srgbClr val="263F6B"/>
            </a:solidFill>
          </p:spPr>
        </p:sp>
      </p:grpSp>
      <p:sp>
        <p:nvSpPr>
          <p:cNvPr name="Freeform 4" id="4"/>
          <p:cNvSpPr/>
          <p:nvPr/>
        </p:nvSpPr>
        <p:spPr>
          <a:xfrm flipH="false" flipV="false" rot="0">
            <a:off x="6874403" y="2996255"/>
            <a:ext cx="11091011" cy="5568780"/>
          </a:xfrm>
          <a:custGeom>
            <a:avLst/>
            <a:gdLst/>
            <a:ahLst/>
            <a:cxnLst/>
            <a:rect r="r" b="b" t="t" l="l"/>
            <a:pathLst>
              <a:path h="5568780" w="11091011">
                <a:moveTo>
                  <a:pt x="0" y="0"/>
                </a:moveTo>
                <a:lnTo>
                  <a:pt x="11091011" y="0"/>
                </a:lnTo>
                <a:lnTo>
                  <a:pt x="11091011" y="5568780"/>
                </a:lnTo>
                <a:lnTo>
                  <a:pt x="0" y="5568780"/>
                </a:lnTo>
                <a:lnTo>
                  <a:pt x="0" y="0"/>
                </a:lnTo>
                <a:close/>
              </a:path>
            </a:pathLst>
          </a:custGeom>
          <a:blipFill>
            <a:blip r:embed="rId2"/>
            <a:stretch>
              <a:fillRect l="0" t="-9472" r="0" b="0"/>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DATA CLEANING PHASE</a:t>
            </a:r>
          </a:p>
        </p:txBody>
      </p:sp>
      <p:sp>
        <p:nvSpPr>
          <p:cNvPr name="TextBox 6" id="6"/>
          <p:cNvSpPr txBox="true"/>
          <p:nvPr/>
        </p:nvSpPr>
        <p:spPr>
          <a:xfrm rot="0">
            <a:off x="1028700" y="2958155"/>
            <a:ext cx="5302359" cy="4006457"/>
          </a:xfrm>
          <a:prstGeom prst="rect">
            <a:avLst/>
          </a:prstGeom>
        </p:spPr>
        <p:txBody>
          <a:bodyPr anchor="t" rtlCol="false" tIns="0" lIns="0" bIns="0" rIns="0">
            <a:spAutoFit/>
          </a:bodyPr>
          <a:lstStyle/>
          <a:p>
            <a:pPr algn="ctr">
              <a:lnSpc>
                <a:spcPts val="5316"/>
              </a:lnSpc>
            </a:pPr>
            <a:r>
              <a:rPr lang="en-US" sz="4089" spc="81">
                <a:solidFill>
                  <a:srgbClr val="FFFFFF"/>
                </a:solidFill>
                <a:latin typeface="Montserrat"/>
                <a:ea typeface="Montserrat"/>
                <a:cs typeface="Montserrat"/>
                <a:sym typeface="Montserrat"/>
              </a:rPr>
              <a:t>3.      Delete the Departments in the non-existent countries and delete these countries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DAGN7YZtweo</dc:identifier>
  <dcterms:modified xsi:type="dcterms:W3CDTF">2011-08-01T06:04:30Z</dcterms:modified>
  <cp:revision>1</cp:revision>
  <dc:title>Company HR Report</dc:title>
</cp:coreProperties>
</file>